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02" r:id="rId3"/>
    <p:sldId id="303" r:id="rId4"/>
    <p:sldId id="304" r:id="rId5"/>
    <p:sldId id="305" r:id="rId6"/>
    <p:sldId id="306" r:id="rId7"/>
    <p:sldId id="307" r:id="rId8"/>
    <p:sldId id="289" r:id="rId9"/>
    <p:sldId id="290" r:id="rId10"/>
    <p:sldId id="263" r:id="rId11"/>
    <p:sldId id="264" r:id="rId12"/>
    <p:sldId id="294" r:id="rId13"/>
    <p:sldId id="311" r:id="rId14"/>
    <p:sldId id="313" r:id="rId15"/>
    <p:sldId id="314" r:id="rId16"/>
    <p:sldId id="312" r:id="rId17"/>
    <p:sldId id="315" r:id="rId18"/>
    <p:sldId id="318" r:id="rId19"/>
    <p:sldId id="316" r:id="rId20"/>
    <p:sldId id="317" r:id="rId21"/>
    <p:sldId id="320" r:id="rId22"/>
    <p:sldId id="321" r:id="rId23"/>
    <p:sldId id="322" r:id="rId24"/>
    <p:sldId id="31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showGuides="1">
      <p:cViewPr>
        <p:scale>
          <a:sx n="68" d="100"/>
          <a:sy n="68" d="100"/>
        </p:scale>
        <p:origin x="-224" y="-7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1D3FFB-3189-466E-86CB-01DD7043EED8}" type="datetimeFigureOut">
              <a:rPr lang="en-US" smtClean="0"/>
              <a:t>9/30/19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6D5FD-6532-4BD1-A78C-6C694846E34A}" type="slidenum">
              <a:rPr lang="en-US" smtClean="0"/>
              <a:t>‹#›</a:t>
            </a:fld>
            <a:endParaRPr lang="en-US"/>
          </a:p>
        </p:txBody>
      </p:sp>
    </p:spTree>
    <p:extLst>
      <p:ext uri="{BB962C8B-B14F-4D97-AF65-F5344CB8AC3E}">
        <p14:creationId xmlns:p14="http://schemas.microsoft.com/office/powerpoint/2010/main" val="2123743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6EA95F-395C-4D58-AB41-A0FB4A795457}" type="datetimeFigureOut">
              <a:rPr lang="en-US" smtClean="0"/>
              <a:t>9/30/19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8DCC1-68CF-41AC-95D7-9BBB2369CE11}" type="slidenum">
              <a:rPr lang="en-US" smtClean="0"/>
              <a:t>‹#›</a:t>
            </a:fld>
            <a:endParaRPr lang="en-US"/>
          </a:p>
        </p:txBody>
      </p:sp>
    </p:spTree>
    <p:extLst>
      <p:ext uri="{BB962C8B-B14F-4D97-AF65-F5344CB8AC3E}">
        <p14:creationId xmlns:p14="http://schemas.microsoft.com/office/powerpoint/2010/main" val="1258236285"/>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6EA95F-395C-4D58-AB41-A0FB4A795457}" type="datetimeFigureOut">
              <a:rPr lang="en-US" smtClean="0"/>
              <a:t>9/30/19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8DCC1-68CF-41AC-95D7-9BBB2369CE11}" type="slidenum">
              <a:rPr lang="en-US" smtClean="0"/>
              <a:t>‹#›</a:t>
            </a:fld>
            <a:endParaRPr lang="en-US"/>
          </a:p>
        </p:txBody>
      </p:sp>
    </p:spTree>
    <p:extLst>
      <p:ext uri="{BB962C8B-B14F-4D97-AF65-F5344CB8AC3E}">
        <p14:creationId xmlns:p14="http://schemas.microsoft.com/office/powerpoint/2010/main" val="3634407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6EA95F-395C-4D58-AB41-A0FB4A795457}" type="datetimeFigureOut">
              <a:rPr lang="en-US" smtClean="0"/>
              <a:t>9/30/19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8DCC1-68CF-41AC-95D7-9BBB2369CE11}" type="slidenum">
              <a:rPr lang="en-US" smtClean="0"/>
              <a:t>‹#›</a:t>
            </a:fld>
            <a:endParaRPr lang="en-US"/>
          </a:p>
        </p:txBody>
      </p:sp>
    </p:spTree>
    <p:extLst>
      <p:ext uri="{BB962C8B-B14F-4D97-AF65-F5344CB8AC3E}">
        <p14:creationId xmlns:p14="http://schemas.microsoft.com/office/powerpoint/2010/main" val="2548440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normAutofit/>
          </a:bodyPr>
          <a:lstStyle>
            <a:lvl1pPr algn="ctr">
              <a:defRPr sz="4200">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49" y="1392382"/>
            <a:ext cx="10946823" cy="5029200"/>
          </a:xfrm>
        </p:spPr>
        <p:txBody>
          <a:bodyPr/>
          <a:lstStyle>
            <a:lvl1pPr>
              <a:lnSpc>
                <a:spcPct val="100000"/>
              </a:lnSpc>
              <a:spcBef>
                <a:spcPts val="600"/>
              </a:spcBef>
              <a:defRPr/>
            </a:lvl1pPr>
            <a:lvl2pPr>
              <a:lnSpc>
                <a:spcPct val="100000"/>
              </a:lnSpc>
              <a:spcBef>
                <a:spcPts val="600"/>
              </a:spcBef>
              <a:defRPr/>
            </a:lvl2pPr>
            <a:lvl3pPr>
              <a:lnSpc>
                <a:spcPct val="100000"/>
              </a:lnSpc>
              <a:spcBef>
                <a:spcPts val="600"/>
              </a:spcBef>
              <a:defRPr/>
            </a:lvl3pPr>
            <a:lvl4pPr>
              <a:lnSpc>
                <a:spcPct val="100000"/>
              </a:lnSpc>
              <a:spcBef>
                <a:spcPts val="600"/>
              </a:spcBef>
              <a:defRPr/>
            </a:lvl4pPr>
            <a:lvl5pPr>
              <a:lnSpc>
                <a:spcPct val="100000"/>
              </a:lnSpc>
              <a:spcBef>
                <a:spcPts val="600"/>
              </a:spcBef>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B6EA95F-395C-4D58-AB41-A0FB4A795457}" type="datetimeFigureOut">
              <a:rPr lang="en-US" smtClean="0"/>
              <a:t>9/30/19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8DCC1-68CF-41AC-95D7-9BBB2369CE11}" type="slidenum">
              <a:rPr lang="en-US" smtClean="0"/>
              <a:t>‹#›</a:t>
            </a:fld>
            <a:endParaRPr lang="en-US"/>
          </a:p>
        </p:txBody>
      </p:sp>
    </p:spTree>
    <p:extLst>
      <p:ext uri="{BB962C8B-B14F-4D97-AF65-F5344CB8AC3E}">
        <p14:creationId xmlns:p14="http://schemas.microsoft.com/office/powerpoint/2010/main" val="3410774987"/>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6EA95F-395C-4D58-AB41-A0FB4A795457}" type="datetimeFigureOut">
              <a:rPr lang="en-US" smtClean="0"/>
              <a:t>9/30/19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8DCC1-68CF-41AC-95D7-9BBB2369CE11}" type="slidenum">
              <a:rPr lang="en-US" smtClean="0"/>
              <a:t>‹#›</a:t>
            </a:fld>
            <a:endParaRPr lang="en-US"/>
          </a:p>
        </p:txBody>
      </p:sp>
    </p:spTree>
    <p:extLst>
      <p:ext uri="{BB962C8B-B14F-4D97-AF65-F5344CB8AC3E}">
        <p14:creationId xmlns:p14="http://schemas.microsoft.com/office/powerpoint/2010/main" val="3423957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6EA95F-395C-4D58-AB41-A0FB4A795457}" type="datetimeFigureOut">
              <a:rPr lang="en-US" smtClean="0"/>
              <a:t>9/30/19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8DCC1-68CF-41AC-95D7-9BBB2369CE11}" type="slidenum">
              <a:rPr lang="en-US" smtClean="0"/>
              <a:t>‹#›</a:t>
            </a:fld>
            <a:endParaRPr lang="en-US"/>
          </a:p>
        </p:txBody>
      </p:sp>
    </p:spTree>
    <p:extLst>
      <p:ext uri="{BB962C8B-B14F-4D97-AF65-F5344CB8AC3E}">
        <p14:creationId xmlns:p14="http://schemas.microsoft.com/office/powerpoint/2010/main" val="1799865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6EA95F-395C-4D58-AB41-A0FB4A795457}" type="datetimeFigureOut">
              <a:rPr lang="en-US" smtClean="0"/>
              <a:t>9/30/19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88DCC1-68CF-41AC-95D7-9BBB2369CE11}" type="slidenum">
              <a:rPr lang="en-US" smtClean="0"/>
              <a:t>‹#›</a:t>
            </a:fld>
            <a:endParaRPr lang="en-US"/>
          </a:p>
        </p:txBody>
      </p:sp>
    </p:spTree>
    <p:extLst>
      <p:ext uri="{BB962C8B-B14F-4D97-AF65-F5344CB8AC3E}">
        <p14:creationId xmlns:p14="http://schemas.microsoft.com/office/powerpoint/2010/main" val="1934345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6EA95F-395C-4D58-AB41-A0FB4A795457}" type="datetimeFigureOut">
              <a:rPr lang="en-US" smtClean="0"/>
              <a:t>9/30/19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88DCC1-68CF-41AC-95D7-9BBB2369CE11}" type="slidenum">
              <a:rPr lang="en-US" smtClean="0"/>
              <a:t>‹#›</a:t>
            </a:fld>
            <a:endParaRPr lang="en-US"/>
          </a:p>
        </p:txBody>
      </p:sp>
    </p:spTree>
    <p:extLst>
      <p:ext uri="{BB962C8B-B14F-4D97-AF65-F5344CB8AC3E}">
        <p14:creationId xmlns:p14="http://schemas.microsoft.com/office/powerpoint/2010/main" val="3222406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6EA95F-395C-4D58-AB41-A0FB4A795457}" type="datetimeFigureOut">
              <a:rPr lang="en-US" smtClean="0"/>
              <a:t>9/30/19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8DCC1-68CF-41AC-95D7-9BBB2369CE11}" type="slidenum">
              <a:rPr lang="en-US" smtClean="0"/>
              <a:t>‹#›</a:t>
            </a:fld>
            <a:endParaRPr lang="en-US"/>
          </a:p>
        </p:txBody>
      </p:sp>
    </p:spTree>
    <p:extLst>
      <p:ext uri="{BB962C8B-B14F-4D97-AF65-F5344CB8AC3E}">
        <p14:creationId xmlns:p14="http://schemas.microsoft.com/office/powerpoint/2010/main" val="3630396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6EA95F-395C-4D58-AB41-A0FB4A795457}" type="datetimeFigureOut">
              <a:rPr lang="en-US" smtClean="0"/>
              <a:t>9/30/19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8DCC1-68CF-41AC-95D7-9BBB2369CE11}" type="slidenum">
              <a:rPr lang="en-US" smtClean="0"/>
              <a:t>‹#›</a:t>
            </a:fld>
            <a:endParaRPr lang="en-US"/>
          </a:p>
        </p:txBody>
      </p:sp>
    </p:spTree>
    <p:extLst>
      <p:ext uri="{BB962C8B-B14F-4D97-AF65-F5344CB8AC3E}">
        <p14:creationId xmlns:p14="http://schemas.microsoft.com/office/powerpoint/2010/main" val="71114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6EA95F-395C-4D58-AB41-A0FB4A795457}" type="datetimeFigureOut">
              <a:rPr lang="en-US" smtClean="0"/>
              <a:t>9/30/19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8DCC1-68CF-41AC-95D7-9BBB2369CE11}" type="slidenum">
              <a:rPr lang="en-US" smtClean="0"/>
              <a:t>‹#›</a:t>
            </a:fld>
            <a:endParaRPr lang="en-US"/>
          </a:p>
        </p:txBody>
      </p:sp>
    </p:spTree>
    <p:extLst>
      <p:ext uri="{BB962C8B-B14F-4D97-AF65-F5344CB8AC3E}">
        <p14:creationId xmlns:p14="http://schemas.microsoft.com/office/powerpoint/2010/main" val="23989721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9144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97477" y="1825624"/>
            <a:ext cx="11107882" cy="4632325"/>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EA95F-395C-4D58-AB41-A0FB4A795457}" type="datetimeFigureOut">
              <a:rPr lang="en-US" smtClean="0"/>
              <a:t>9/30/19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8DCC1-68CF-41AC-95D7-9BBB2369CE11}" type="slidenum">
              <a:rPr lang="en-US" smtClean="0"/>
              <a:t>‹#›</a:t>
            </a:fld>
            <a:endParaRPr lang="en-US"/>
          </a:p>
        </p:txBody>
      </p:sp>
    </p:spTree>
    <p:extLst>
      <p:ext uri="{BB962C8B-B14F-4D97-AF65-F5344CB8AC3E}">
        <p14:creationId xmlns:p14="http://schemas.microsoft.com/office/powerpoint/2010/main" val="2715087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txStyles>
    <p:titleStyle>
      <a:lvl1pPr algn="ctr"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6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5.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7594" y="2520194"/>
            <a:ext cx="10216811" cy="1369436"/>
          </a:xfrm>
        </p:spPr>
        <p:txBody>
          <a:bodyPr>
            <a:normAutofit fontScale="90000"/>
          </a:bodyPr>
          <a:lstStyle/>
          <a:p>
            <a:r>
              <a:rPr lang="en-US" sz="5000" b="1" dirty="0" smtClean="0">
                <a:latin typeface="+mn-lt"/>
              </a:rPr>
              <a:t>Lessons From the Action After the Call for Renewing the Call to Action</a:t>
            </a:r>
            <a:endParaRPr lang="en-US" sz="5000" b="1" dirty="0">
              <a:latin typeface="+mn-lt"/>
            </a:endParaRPr>
          </a:p>
        </p:txBody>
      </p:sp>
      <p:sp>
        <p:nvSpPr>
          <p:cNvPr id="3" name="Subtitle 2"/>
          <p:cNvSpPr>
            <a:spLocks noGrp="1"/>
          </p:cNvSpPr>
          <p:nvPr>
            <p:ph type="subTitle" idx="1"/>
          </p:nvPr>
        </p:nvSpPr>
        <p:spPr>
          <a:xfrm>
            <a:off x="1524000" y="4157952"/>
            <a:ext cx="9144000" cy="455612"/>
          </a:xfrm>
        </p:spPr>
        <p:txBody>
          <a:bodyPr>
            <a:normAutofit lnSpcReduction="10000"/>
          </a:bodyPr>
          <a:lstStyle/>
          <a:p>
            <a:r>
              <a:rPr lang="en-US" dirty="0" smtClean="0"/>
              <a:t>LCLD’s First Decade and the Future of Leadership on Legal Diversity</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24295" y="488574"/>
            <a:ext cx="6343410" cy="1516872"/>
          </a:xfrm>
          <a:prstGeom prst="rect">
            <a:avLst/>
          </a:prstGeom>
        </p:spPr>
      </p:pic>
      <p:sp>
        <p:nvSpPr>
          <p:cNvPr id="5" name="Rectangle 4"/>
          <p:cNvSpPr/>
          <p:nvPr/>
        </p:nvSpPr>
        <p:spPr>
          <a:xfrm>
            <a:off x="3048000" y="5184154"/>
            <a:ext cx="6096000" cy="1200329"/>
          </a:xfrm>
          <a:prstGeom prst="rect">
            <a:avLst/>
          </a:prstGeom>
        </p:spPr>
        <p:txBody>
          <a:bodyPr>
            <a:spAutoFit/>
          </a:bodyPr>
          <a:lstStyle/>
          <a:p>
            <a:pPr algn="ctr"/>
            <a:r>
              <a:rPr lang="en-US" dirty="0" smtClean="0"/>
              <a:t>Professor David B. Wilkins, Harvard Law School</a:t>
            </a:r>
          </a:p>
          <a:p>
            <a:pPr algn="ctr"/>
            <a:r>
              <a:rPr lang="en-US" dirty="0" smtClean="0"/>
              <a:t>LCLD’s 10</a:t>
            </a:r>
            <a:r>
              <a:rPr lang="en-US" baseline="30000" dirty="0" smtClean="0"/>
              <a:t>th</a:t>
            </a:r>
            <a:r>
              <a:rPr lang="en-US" dirty="0" smtClean="0"/>
              <a:t> Anniversary Meeting</a:t>
            </a:r>
          </a:p>
          <a:p>
            <a:pPr algn="ctr"/>
            <a:r>
              <a:rPr lang="en-US" dirty="0" smtClean="0"/>
              <a:t>Washington, DC</a:t>
            </a:r>
          </a:p>
          <a:p>
            <a:pPr algn="ctr"/>
            <a:r>
              <a:rPr lang="en-US" dirty="0" smtClean="0"/>
              <a:t>September 24, 2019</a:t>
            </a:r>
            <a:endParaRPr lang="en-US" dirty="0"/>
          </a:p>
        </p:txBody>
      </p:sp>
    </p:spTree>
    <p:extLst>
      <p:ext uri="{BB962C8B-B14F-4D97-AF65-F5344CB8AC3E}">
        <p14:creationId xmlns:p14="http://schemas.microsoft.com/office/powerpoint/2010/main" val="259013902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pPr algn="ctr"/>
            <a:r>
              <a:rPr lang="en-US" b="1" dirty="0" smtClean="0"/>
              <a:t>And Yet, the More Things Change…</a:t>
            </a:r>
            <a:endParaRPr lang="en-US" b="1" dirty="0"/>
          </a:p>
        </p:txBody>
      </p:sp>
      <p:sp>
        <p:nvSpPr>
          <p:cNvPr id="3" name="Content Placeholder 2"/>
          <p:cNvSpPr>
            <a:spLocks noGrp="1"/>
          </p:cNvSpPr>
          <p:nvPr>
            <p:ph idx="1"/>
          </p:nvPr>
        </p:nvSpPr>
        <p:spPr>
          <a:xfrm>
            <a:off x="609600" y="1508761"/>
            <a:ext cx="10972800" cy="5074919"/>
          </a:xfrm>
        </p:spPr>
        <p:txBody>
          <a:bodyPr>
            <a:normAutofit fontScale="47500" lnSpcReduction="20000"/>
          </a:bodyPr>
          <a:lstStyle/>
          <a:p>
            <a:pPr>
              <a:lnSpc>
                <a:spcPct val="120000"/>
              </a:lnSpc>
              <a:spcBef>
                <a:spcPts val="600"/>
              </a:spcBef>
            </a:pPr>
            <a:r>
              <a:rPr lang="en-US" sz="4400" dirty="0" smtClean="0"/>
              <a:t>Over two decades ago, </a:t>
            </a:r>
            <a:r>
              <a:rPr lang="en-US" sz="4400" dirty="0"/>
              <a:t>I published </a:t>
            </a:r>
            <a:r>
              <a:rPr lang="en-US" sz="4400" i="1" dirty="0" smtClean="0"/>
              <a:t>Why </a:t>
            </a:r>
            <a:r>
              <a:rPr lang="en-US" sz="4400" i="1" dirty="0"/>
              <a:t>are there So Few Black Lawyers in Corporate Law Firms</a:t>
            </a:r>
            <a:r>
              <a:rPr lang="en-US" sz="4400" i="1" dirty="0" smtClean="0"/>
              <a:t>?</a:t>
            </a:r>
            <a:r>
              <a:rPr lang="en-US" sz="4400" dirty="0" smtClean="0"/>
              <a:t> </a:t>
            </a:r>
            <a:r>
              <a:rPr lang="en-US" sz="4400" dirty="0"/>
              <a:t>(84 Cal. L. Rev. 493 1996) – the first article in a major law journal to seriously address the </a:t>
            </a:r>
            <a:r>
              <a:rPr lang="en-US" sz="4400" dirty="0" smtClean="0"/>
              <a:t>topic</a:t>
            </a:r>
            <a:endParaRPr lang="en-US" sz="4400" dirty="0"/>
          </a:p>
          <a:p>
            <a:pPr>
              <a:lnSpc>
                <a:spcPct val="120000"/>
              </a:lnSpc>
              <a:spcBef>
                <a:spcPts val="600"/>
              </a:spcBef>
            </a:pPr>
            <a:r>
              <a:rPr lang="en-US" sz="4400" dirty="0" smtClean="0"/>
              <a:t>The </a:t>
            </a:r>
            <a:r>
              <a:rPr lang="en-US" sz="4400" dirty="0"/>
              <a:t>article sought to explain why more than four decades after </a:t>
            </a:r>
            <a:r>
              <a:rPr lang="en-US" sz="4400" i="1" dirty="0"/>
              <a:t>Brown</a:t>
            </a:r>
            <a:r>
              <a:rPr lang="en-US" sz="4400" dirty="0"/>
              <a:t>, black lawyers still constituted less than 2% of associates, and less than 1% of the partners in the nation’s 250 largest law </a:t>
            </a:r>
            <a:r>
              <a:rPr lang="en-US" sz="4400" dirty="0" smtClean="0"/>
              <a:t>firms</a:t>
            </a:r>
            <a:endParaRPr lang="en-US" sz="4400" dirty="0"/>
          </a:p>
          <a:p>
            <a:pPr>
              <a:lnSpc>
                <a:spcPct val="120000"/>
              </a:lnSpc>
              <a:spcBef>
                <a:spcPts val="600"/>
              </a:spcBef>
            </a:pPr>
            <a:r>
              <a:rPr lang="en-US" sz="4400" dirty="0" smtClean="0"/>
              <a:t>Since </a:t>
            </a:r>
            <a:r>
              <a:rPr lang="en-US" sz="4400" dirty="0"/>
              <a:t>1996, there have been many notable changes in our country – not the least of which </a:t>
            </a:r>
            <a:r>
              <a:rPr lang="en-US" sz="4400" dirty="0" smtClean="0"/>
              <a:t>is the </a:t>
            </a:r>
            <a:r>
              <a:rPr lang="en-US" sz="4400" dirty="0"/>
              <a:t>election of the country’s first black </a:t>
            </a:r>
            <a:r>
              <a:rPr lang="en-US" sz="4400" dirty="0" smtClean="0"/>
              <a:t>President, whose portrait many of us saw last night</a:t>
            </a:r>
            <a:endParaRPr lang="en-US" sz="4400" dirty="0"/>
          </a:p>
          <a:p>
            <a:pPr>
              <a:lnSpc>
                <a:spcPct val="120000"/>
              </a:lnSpc>
              <a:spcBef>
                <a:spcPts val="600"/>
              </a:spcBef>
            </a:pPr>
            <a:r>
              <a:rPr lang="en-US" sz="4400" dirty="0" smtClean="0"/>
              <a:t>But </a:t>
            </a:r>
            <a:r>
              <a:rPr lang="en-US" sz="4400" dirty="0"/>
              <a:t>after rising slowing for a decade, black associates have fallen from 4.6% to 3.9% since 2009 – with the number of black partners holding at just 2% since 2012 (with some current estimates as low as 1.8%), and only very modest gains in the numbers of both Asian and Hispanic partners in top firms (2.7-3.3% for Asians, 2.3-2.6% </a:t>
            </a:r>
            <a:r>
              <a:rPr lang="en-US" sz="4400" dirty="0" smtClean="0"/>
              <a:t>Hispanics)</a:t>
            </a:r>
            <a:endParaRPr lang="en-US" sz="4400" dirty="0"/>
          </a:p>
          <a:p>
            <a:pPr>
              <a:lnSpc>
                <a:spcPct val="120000"/>
              </a:lnSpc>
              <a:spcBef>
                <a:spcPts val="600"/>
              </a:spcBef>
            </a:pPr>
            <a:r>
              <a:rPr lang="en-US" sz="4400" dirty="0" smtClean="0"/>
              <a:t>And </a:t>
            </a:r>
            <a:r>
              <a:rPr lang="en-US" sz="4400" dirty="0"/>
              <a:t>least one thinks that this is only a matter off time, women have been more than 40% of entering associates since 1986, but still are less than 20% of partners</a:t>
            </a:r>
          </a:p>
          <a:p>
            <a:pPr>
              <a:lnSpc>
                <a:spcPct val="120000"/>
              </a:lnSpc>
              <a:spcBef>
                <a:spcPts val="600"/>
              </a:spcBef>
            </a:pPr>
            <a:endParaRPr lang="en-US" sz="2000" dirty="0"/>
          </a:p>
        </p:txBody>
      </p:sp>
    </p:spTree>
    <p:extLst>
      <p:ext uri="{BB962C8B-B14F-4D97-AF65-F5344CB8AC3E}">
        <p14:creationId xmlns:p14="http://schemas.microsoft.com/office/powerpoint/2010/main" val="30849236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9575"/>
            <a:ext cx="10515600" cy="640080"/>
          </a:xfrm>
        </p:spPr>
        <p:txBody>
          <a:bodyPr>
            <a:normAutofit fontScale="90000"/>
          </a:bodyPr>
          <a:lstStyle/>
          <a:p>
            <a:pPr algn="ctr"/>
            <a:r>
              <a:rPr lang="en-US" b="1" dirty="0" smtClean="0"/>
              <a:t>Nor is the Legal Profession Unique</a:t>
            </a:r>
            <a:endParaRPr lang="en-US" b="1" dirty="0"/>
          </a:p>
        </p:txBody>
      </p:sp>
      <p:sp>
        <p:nvSpPr>
          <p:cNvPr id="3" name="Content Placeholder 2"/>
          <p:cNvSpPr>
            <a:spLocks noGrp="1"/>
          </p:cNvSpPr>
          <p:nvPr>
            <p:ph idx="1"/>
          </p:nvPr>
        </p:nvSpPr>
        <p:spPr>
          <a:xfrm>
            <a:off x="482311" y="914401"/>
            <a:ext cx="11227377" cy="5512376"/>
          </a:xfrm>
        </p:spPr>
        <p:txBody>
          <a:bodyPr>
            <a:normAutofit fontScale="92500" lnSpcReduction="20000"/>
          </a:bodyPr>
          <a:lstStyle/>
          <a:p>
            <a:pPr>
              <a:lnSpc>
                <a:spcPct val="100000"/>
              </a:lnSpc>
              <a:spcBef>
                <a:spcPts val="600"/>
              </a:spcBef>
            </a:pPr>
            <a:r>
              <a:rPr lang="en-US" dirty="0"/>
              <a:t>I</a:t>
            </a:r>
            <a:r>
              <a:rPr lang="en-US" dirty="0" smtClean="0"/>
              <a:t>n all US companies with more than 100 employees, percentage of black managers only rose from 3-3.3% from 1985-2014</a:t>
            </a:r>
          </a:p>
          <a:p>
            <a:pPr>
              <a:lnSpc>
                <a:spcPct val="100000"/>
              </a:lnSpc>
              <a:spcBef>
                <a:spcPts val="600"/>
              </a:spcBef>
            </a:pPr>
            <a:r>
              <a:rPr lang="en-US" dirty="0" smtClean="0"/>
              <a:t>And while the percentage of white female managers in these companies rose from 22-29% between 1985-2000, almost no increase since</a:t>
            </a:r>
          </a:p>
          <a:p>
            <a:pPr lvl="1"/>
            <a:r>
              <a:rPr lang="en-US" dirty="0" smtClean="0"/>
              <a:t>Even McKinsey admits in its 2018 Report that since 2015, the companies it survey only increased gender representation on executive teams by 2% (to 14%) and minority and ethnic representation by 1% (to 13%)</a:t>
            </a:r>
          </a:p>
          <a:p>
            <a:pPr>
              <a:lnSpc>
                <a:spcPct val="100000"/>
              </a:lnSpc>
              <a:spcBef>
                <a:spcPts val="600"/>
              </a:spcBef>
            </a:pPr>
            <a:r>
              <a:rPr lang="en-US" dirty="0" smtClean="0"/>
              <a:t>Moreover, many of the programs that have been instituted to increase diversity do not appear to be working</a:t>
            </a:r>
          </a:p>
          <a:p>
            <a:pPr lvl="1"/>
            <a:r>
              <a:rPr lang="en-US" i="1" dirty="0" smtClean="0"/>
              <a:t>See </a:t>
            </a:r>
            <a:r>
              <a:rPr lang="en-US" dirty="0"/>
              <a:t>Dobbin and </a:t>
            </a:r>
            <a:r>
              <a:rPr lang="en-US" dirty="0" err="1"/>
              <a:t>Kalev</a:t>
            </a:r>
            <a:r>
              <a:rPr lang="en-US" dirty="0"/>
              <a:t> (HBR </a:t>
            </a:r>
            <a:r>
              <a:rPr lang="en-US" dirty="0" smtClean="0"/>
              <a:t>2016) </a:t>
            </a:r>
            <a:r>
              <a:rPr lang="en-US" i="1" dirty="0" smtClean="0"/>
              <a:t>Why Diversity Programs Fail</a:t>
            </a:r>
            <a:r>
              <a:rPr lang="en-US" dirty="0" smtClean="0"/>
              <a:t> (arguing that diversity training can “activate bias rather than stamp it out”)</a:t>
            </a:r>
          </a:p>
          <a:p>
            <a:pPr lvl="1"/>
            <a:r>
              <a:rPr lang="en-US" i="1" dirty="0" smtClean="0"/>
              <a:t>See </a:t>
            </a:r>
            <a:r>
              <a:rPr lang="en-US" dirty="0" err="1"/>
              <a:t>Padvic</a:t>
            </a:r>
            <a:r>
              <a:rPr lang="en-US" dirty="0"/>
              <a:t>, Ely, and Reid </a:t>
            </a:r>
            <a:r>
              <a:rPr lang="en-US" dirty="0" smtClean="0"/>
              <a:t>(ASQ </a:t>
            </a:r>
            <a:r>
              <a:rPr lang="en-US" dirty="0"/>
              <a:t>2019) </a:t>
            </a:r>
            <a:r>
              <a:rPr lang="en-US" i="1" dirty="0" smtClean="0"/>
              <a:t>Explaining the Persistence of Gender Inequality:  The Work-Family Narrative as a Social Defense against the 24/7 Work Culture</a:t>
            </a:r>
            <a:r>
              <a:rPr lang="en-US" dirty="0" smtClean="0"/>
              <a:t> (arguing that flexible work policies designed to help women do not improve gender diversity and may hurt women)</a:t>
            </a:r>
          </a:p>
          <a:p>
            <a:pPr lvl="1"/>
            <a:r>
              <a:rPr lang="en-US" i="1" dirty="0" smtClean="0"/>
              <a:t>See </a:t>
            </a:r>
            <a:r>
              <a:rPr lang="en-US" dirty="0" smtClean="0"/>
              <a:t>Russel Reynolds (Forbes March 2019) </a:t>
            </a:r>
            <a:r>
              <a:rPr lang="en-US" i="1" dirty="0" smtClean="0"/>
              <a:t>Chief Diversity Officers are Set up to Fail </a:t>
            </a:r>
            <a:r>
              <a:rPr lang="en-US" dirty="0" smtClean="0"/>
              <a:t>(arguing that CDOs are systematically not given the support they need to do their jobs)</a:t>
            </a:r>
          </a:p>
        </p:txBody>
      </p:sp>
    </p:spTree>
    <p:extLst>
      <p:ext uri="{BB962C8B-B14F-4D97-AF65-F5344CB8AC3E}">
        <p14:creationId xmlns:p14="http://schemas.microsoft.com/office/powerpoint/2010/main" val="32917310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188" y="365125"/>
            <a:ext cx="11059623" cy="914400"/>
          </a:xfrm>
        </p:spPr>
        <p:txBody>
          <a:bodyPr>
            <a:noAutofit/>
          </a:bodyPr>
          <a:lstStyle/>
          <a:p>
            <a:pPr algn="ctr"/>
            <a:r>
              <a:rPr lang="en-US" sz="4000" b="1" dirty="0" smtClean="0"/>
              <a:t>And Changes in Law Firms and Legal Departments are Likely to Exacerbate these Problems</a:t>
            </a:r>
            <a:endParaRPr lang="en-US" sz="4000" b="1" dirty="0"/>
          </a:p>
        </p:txBody>
      </p:sp>
      <p:sp>
        <p:nvSpPr>
          <p:cNvPr id="3" name="Content Placeholder 2"/>
          <p:cNvSpPr>
            <a:spLocks noGrp="1"/>
          </p:cNvSpPr>
          <p:nvPr>
            <p:ph idx="1"/>
          </p:nvPr>
        </p:nvSpPr>
        <p:spPr>
          <a:xfrm>
            <a:off x="592281" y="1485900"/>
            <a:ext cx="11440391" cy="4743449"/>
          </a:xfrm>
        </p:spPr>
        <p:txBody>
          <a:bodyPr>
            <a:normAutofit lnSpcReduction="10000"/>
          </a:bodyPr>
          <a:lstStyle/>
          <a:p>
            <a:r>
              <a:rPr lang="en-US" sz="2400" dirty="0" smtClean="0"/>
              <a:t>Law Firms</a:t>
            </a:r>
            <a:endParaRPr lang="en-US" sz="2400" dirty="0"/>
          </a:p>
          <a:p>
            <a:pPr lvl="1"/>
            <a:r>
              <a:rPr lang="en-US" sz="2200" dirty="0"/>
              <a:t>Recruiting:  Shift from entry level to laterals</a:t>
            </a:r>
          </a:p>
          <a:p>
            <a:pPr lvl="2"/>
            <a:r>
              <a:rPr lang="en-US" dirty="0"/>
              <a:t>Less process, greater emphasis on personal relationships, and higher perceived stakes</a:t>
            </a:r>
          </a:p>
          <a:p>
            <a:pPr lvl="1"/>
            <a:r>
              <a:rPr lang="en-US" sz="2200" dirty="0"/>
              <a:t>Retention:  Shift from apprenticeship to performance</a:t>
            </a:r>
          </a:p>
          <a:p>
            <a:pPr lvl="2"/>
            <a:r>
              <a:rPr lang="en-US" dirty="0"/>
              <a:t>Shorter time horizon, more hours pressure, and increased ambiguity about performance metrics</a:t>
            </a:r>
          </a:p>
          <a:p>
            <a:pPr lvl="1"/>
            <a:r>
              <a:rPr lang="en-US" sz="2200" dirty="0"/>
              <a:t>Partnership:  Shift from (quasi) tenure to tenuous</a:t>
            </a:r>
          </a:p>
          <a:p>
            <a:pPr lvl="2"/>
            <a:r>
              <a:rPr lang="en-US" dirty="0"/>
              <a:t>Increased emphasis on short term, individual revenue generation </a:t>
            </a:r>
          </a:p>
          <a:p>
            <a:r>
              <a:rPr lang="en-US" sz="2600" dirty="0" smtClean="0"/>
              <a:t>Companies</a:t>
            </a:r>
          </a:p>
          <a:p>
            <a:pPr lvl="1"/>
            <a:r>
              <a:rPr lang="en-US" sz="2200" dirty="0" smtClean="0"/>
              <a:t>In-house legal departments, which used to be the fastest growing segment in the legal profession, are flat or declining – and are increasingly being required to do more with less</a:t>
            </a:r>
          </a:p>
          <a:p>
            <a:pPr lvl="1"/>
            <a:r>
              <a:rPr lang="en-US" sz="2200" dirty="0" smtClean="0"/>
              <a:t>Growing pressure on hours and compensation</a:t>
            </a:r>
          </a:p>
          <a:p>
            <a:pPr lvl="1"/>
            <a:r>
              <a:rPr lang="en-US" sz="2200" dirty="0" smtClean="0"/>
              <a:t>Internal structures are relatively flat, providing less opportunity for advancement</a:t>
            </a:r>
            <a:endParaRPr lang="en-US" sz="2200" dirty="0"/>
          </a:p>
          <a:p>
            <a:endParaRPr lang="en-US" sz="2000" dirty="0"/>
          </a:p>
        </p:txBody>
      </p:sp>
    </p:spTree>
    <p:extLst>
      <p:ext uri="{BB962C8B-B14F-4D97-AF65-F5344CB8AC3E}">
        <p14:creationId xmlns:p14="http://schemas.microsoft.com/office/powerpoint/2010/main" val="29181450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 are Changes in Who is Going to Law School</a:t>
            </a:r>
            <a:endParaRPr lang="en-US" b="1" dirty="0"/>
          </a:p>
        </p:txBody>
      </p:sp>
      <p:sp>
        <p:nvSpPr>
          <p:cNvPr id="3" name="Content Placeholder 2"/>
          <p:cNvSpPr>
            <a:spLocks noGrp="1"/>
          </p:cNvSpPr>
          <p:nvPr>
            <p:ph idx="1"/>
          </p:nvPr>
        </p:nvSpPr>
        <p:spPr>
          <a:xfrm>
            <a:off x="628649" y="1392381"/>
            <a:ext cx="10946823" cy="5310873"/>
          </a:xfrm>
        </p:spPr>
        <p:txBody>
          <a:bodyPr>
            <a:normAutofit fontScale="92500" lnSpcReduction="20000"/>
          </a:bodyPr>
          <a:lstStyle/>
          <a:p>
            <a:r>
              <a:rPr lang="en-US" dirty="0" smtClean="0"/>
              <a:t>Law School enrollment is down from around 140K in 2007 to just over 110K in 2018</a:t>
            </a:r>
          </a:p>
          <a:p>
            <a:r>
              <a:rPr lang="en-US" dirty="0" smtClean="0"/>
              <a:t>Moreover, this decline is not evenly distributed across all groups (Goodwin Liu, et al., </a:t>
            </a:r>
            <a:r>
              <a:rPr lang="en-US" i="1" dirty="0" smtClean="0"/>
              <a:t>A Portrait of Asian Americans in Legal Education</a:t>
            </a:r>
            <a:r>
              <a:rPr lang="en-US" dirty="0" smtClean="0"/>
              <a:t>, forthcoming)</a:t>
            </a:r>
          </a:p>
          <a:p>
            <a:pPr lvl="1"/>
            <a:r>
              <a:rPr lang="en-US" dirty="0" smtClean="0"/>
              <a:t>Asian American enrolment has declined by 37.6% -- significantly more than any other group</a:t>
            </a:r>
          </a:p>
          <a:p>
            <a:pPr lvl="1"/>
            <a:r>
              <a:rPr lang="en-US" dirty="0" smtClean="0"/>
              <a:t>And while black enrolment has declined less steeply (by 11.2%), and </a:t>
            </a:r>
            <a:r>
              <a:rPr lang="en-US" dirty="0" err="1" smtClean="0"/>
              <a:t>Latinx</a:t>
            </a:r>
            <a:r>
              <a:rPr lang="en-US" dirty="0" smtClean="0"/>
              <a:t> enrolment has actually increased significantly (18.18%), more than 50% of black and Hispanic students attend law schools in Tiers 4 and 5 – or which are not ranked at all – where few law firms or legal departments recruit</a:t>
            </a:r>
          </a:p>
          <a:p>
            <a:r>
              <a:rPr lang="en-US" dirty="0" smtClean="0"/>
              <a:t>And for all minority groups – and for </a:t>
            </a:r>
            <a:r>
              <a:rPr lang="en-US" i="1" dirty="0" smtClean="0"/>
              <a:t>all</a:t>
            </a:r>
            <a:r>
              <a:rPr lang="en-US" dirty="0" smtClean="0"/>
              <a:t> groups since 2016 – the majority of these new lawyers are women</a:t>
            </a:r>
          </a:p>
          <a:p>
            <a:pPr lvl="1"/>
            <a:r>
              <a:rPr lang="en-US" dirty="0" smtClean="0"/>
              <a:t>Although this represents a triumph for gender inclusiveness, it also presents a challenge for a profession that remains gender challenged – particularly for women of color, who have all the problems that minority men and white women have, plus a unique combination of the two</a:t>
            </a:r>
            <a:endParaRPr lang="en-US" dirty="0"/>
          </a:p>
        </p:txBody>
      </p:sp>
    </p:spTree>
    <p:extLst>
      <p:ext uri="{BB962C8B-B14F-4D97-AF65-F5344CB8AC3E}">
        <p14:creationId xmlns:p14="http://schemas.microsoft.com/office/powerpoint/2010/main" val="32585276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99506" y="1209219"/>
            <a:ext cx="9269187" cy="3471577"/>
          </a:xfrm>
        </p:spPr>
      </p:pic>
      <p:sp>
        <p:nvSpPr>
          <p:cNvPr id="5" name="Title 4"/>
          <p:cNvSpPr>
            <a:spLocks noGrp="1"/>
          </p:cNvSpPr>
          <p:nvPr>
            <p:ph type="title"/>
          </p:nvPr>
        </p:nvSpPr>
        <p:spPr>
          <a:xfrm>
            <a:off x="838200" y="365126"/>
            <a:ext cx="10515600" cy="810532"/>
          </a:xfrm>
        </p:spPr>
        <p:txBody>
          <a:bodyPr/>
          <a:lstStyle/>
          <a:p>
            <a:pPr algn="ctr"/>
            <a:r>
              <a:rPr lang="en-US" b="1" dirty="0"/>
              <a:t>Current </a:t>
            </a:r>
            <a:r>
              <a:rPr lang="en-US" b="1" dirty="0" smtClean="0"/>
              <a:t>Job,  </a:t>
            </a:r>
            <a:r>
              <a:rPr lang="en-US" b="1" dirty="0"/>
              <a:t>Initially </a:t>
            </a:r>
            <a:r>
              <a:rPr lang="en-US" b="1" dirty="0" smtClean="0"/>
              <a:t>Private by Gender</a:t>
            </a:r>
            <a:endParaRPr lang="en-US" dirty="0"/>
          </a:p>
        </p:txBody>
      </p:sp>
      <p:sp>
        <p:nvSpPr>
          <p:cNvPr id="6" name="Rectangle 5"/>
          <p:cNvSpPr/>
          <p:nvPr/>
        </p:nvSpPr>
        <p:spPr>
          <a:xfrm>
            <a:off x="838200" y="4602958"/>
            <a:ext cx="11190514" cy="2068195"/>
          </a:xfrm>
          <a:prstGeom prst="rect">
            <a:avLst/>
          </a:prstGeom>
        </p:spPr>
        <p:txBody>
          <a:bodyPr wrap="square">
            <a:spAutoFit/>
          </a:bodyPr>
          <a:lstStyle/>
          <a:p>
            <a:pPr marL="342900" marR="0" lvl="0" indent="-342900" algn="just">
              <a:lnSpc>
                <a:spcPct val="107000"/>
              </a:lnSpc>
              <a:spcBef>
                <a:spcPts val="0"/>
              </a:spcBef>
              <a:spcAft>
                <a:spcPts val="0"/>
              </a:spcAft>
              <a:buFont typeface="Symbol" charset="2"/>
              <a:buChar char=""/>
            </a:pPr>
            <a:r>
              <a:rPr lang="en-US" sz="2400" dirty="0" smtClean="0">
                <a:latin typeface="Calibri" charset="0"/>
                <a:ea typeface="Calibri" charset="0"/>
                <a:cs typeface="Times New Roman" charset="0"/>
              </a:rPr>
              <a:t>Even though black women law firms at the same rate after graduation, men are </a:t>
            </a:r>
            <a:r>
              <a:rPr lang="en-US" sz="2400" dirty="0">
                <a:latin typeface="Calibri" charset="0"/>
                <a:ea typeface="Calibri" charset="0"/>
                <a:cs typeface="Times New Roman" charset="0"/>
              </a:rPr>
              <a:t>overwhelmingly more likely to still be working in </a:t>
            </a:r>
            <a:r>
              <a:rPr lang="en-US" sz="2400" dirty="0" smtClean="0">
                <a:latin typeface="Calibri" charset="0"/>
                <a:ea typeface="Calibri" charset="0"/>
                <a:cs typeface="Times New Roman" charset="0"/>
              </a:rPr>
              <a:t>this sector </a:t>
            </a:r>
            <a:r>
              <a:rPr lang="en-US" sz="2400" dirty="0">
                <a:latin typeface="Calibri" charset="0"/>
                <a:ea typeface="Calibri" charset="0"/>
                <a:cs typeface="Times New Roman" charset="0"/>
              </a:rPr>
              <a:t>than women </a:t>
            </a:r>
          </a:p>
          <a:p>
            <a:pPr marL="342900" marR="0" lvl="0" indent="-342900" algn="just">
              <a:lnSpc>
                <a:spcPct val="107000"/>
              </a:lnSpc>
              <a:spcBef>
                <a:spcPts val="0"/>
              </a:spcBef>
              <a:spcAft>
                <a:spcPts val="0"/>
              </a:spcAft>
              <a:buFont typeface="Symbol" charset="2"/>
              <a:buChar char=""/>
            </a:pPr>
            <a:r>
              <a:rPr lang="en-US" sz="2400" dirty="0">
                <a:latin typeface="Calibri" charset="0"/>
                <a:ea typeface="Calibri" charset="0"/>
                <a:cs typeface="Times New Roman" charset="0"/>
              </a:rPr>
              <a:t>Women are significantly more likely to be working in public interest</a:t>
            </a:r>
          </a:p>
          <a:p>
            <a:pPr marL="342900" marR="0" lvl="0" indent="-342900" algn="just">
              <a:lnSpc>
                <a:spcPct val="107000"/>
              </a:lnSpc>
              <a:spcBef>
                <a:spcPts val="0"/>
              </a:spcBef>
              <a:spcAft>
                <a:spcPts val="800"/>
              </a:spcAft>
              <a:buFont typeface="Symbol" charset="2"/>
              <a:buChar char=""/>
            </a:pPr>
            <a:r>
              <a:rPr lang="en-US" sz="2400" dirty="0">
                <a:latin typeface="Calibri" charset="0"/>
                <a:ea typeface="Calibri" charset="0"/>
                <a:cs typeface="Times New Roman" charset="0"/>
              </a:rPr>
              <a:t>Overall, these patterns are not good news for those seeking to improve the dismal numbers for black women advancing to partnership and leadership in law firms</a:t>
            </a:r>
            <a:endParaRPr lang="en-US" sz="2400" dirty="0">
              <a:effectLst/>
              <a:latin typeface="Calibri" charset="0"/>
              <a:ea typeface="Calibri" charset="0"/>
              <a:cs typeface="Times New Roman" charset="0"/>
            </a:endParaRPr>
          </a:p>
        </p:txBody>
      </p:sp>
      <p:sp>
        <p:nvSpPr>
          <p:cNvPr id="7" name="Rectangle 6"/>
          <p:cNvSpPr/>
          <p:nvPr/>
        </p:nvSpPr>
        <p:spPr>
          <a:xfrm flipV="1">
            <a:off x="4187319" y="1753857"/>
            <a:ext cx="2409424" cy="357972"/>
          </a:xfrm>
          <a:prstGeom prst="rect">
            <a:avLst/>
          </a:prstGeom>
          <a:solidFill>
            <a:srgbClr val="FFFF00">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flipV="1">
            <a:off x="4187319" y="2766021"/>
            <a:ext cx="2409424" cy="357972"/>
          </a:xfrm>
          <a:prstGeom prst="rect">
            <a:avLst/>
          </a:prstGeom>
          <a:solidFill>
            <a:schemeClr val="accent2">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071119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8761"/>
          </a:xfrm>
        </p:spPr>
        <p:txBody>
          <a:bodyPr/>
          <a:lstStyle/>
          <a:p>
            <a:pPr algn="ctr"/>
            <a:r>
              <a:rPr lang="en-US" b="1" dirty="0" smtClean="0"/>
              <a:t>Gender and Leadership</a:t>
            </a:r>
            <a:endParaRPr lang="en-US" b="1" dirty="0"/>
          </a:p>
        </p:txBody>
      </p:sp>
      <p:sp>
        <p:nvSpPr>
          <p:cNvPr id="3" name="Content Placeholder 2"/>
          <p:cNvSpPr>
            <a:spLocks noGrp="1"/>
          </p:cNvSpPr>
          <p:nvPr>
            <p:ph idx="1"/>
          </p:nvPr>
        </p:nvSpPr>
        <p:spPr>
          <a:xfrm>
            <a:off x="419100" y="1436914"/>
            <a:ext cx="11353800" cy="5023077"/>
          </a:xfrm>
        </p:spPr>
        <p:txBody>
          <a:bodyPr>
            <a:normAutofit fontScale="92500" lnSpcReduction="10000"/>
          </a:bodyPr>
          <a:lstStyle/>
          <a:p>
            <a:r>
              <a:rPr lang="en-US" dirty="0" smtClean="0"/>
              <a:t>In virtually every leadership category, black women are overwhelmingly less likely than black men to have had these opportunities</a:t>
            </a:r>
          </a:p>
          <a:p>
            <a:pPr lvl="1"/>
            <a:r>
              <a:rPr lang="en-US" dirty="0" smtClean="0"/>
              <a:t>92% of all black graduates who have been managing partners or department chairs are men</a:t>
            </a:r>
          </a:p>
          <a:p>
            <a:pPr lvl="1"/>
            <a:r>
              <a:rPr lang="en-US" dirty="0" smtClean="0"/>
              <a:t>87.5% of those who have ever chaired the management committee are men</a:t>
            </a:r>
          </a:p>
          <a:p>
            <a:pPr lvl="1"/>
            <a:r>
              <a:rPr lang="en-US" dirty="0" smtClean="0"/>
              <a:t>Indeed, 79.1% of those who have ever </a:t>
            </a:r>
            <a:r>
              <a:rPr lang="en-US" i="1" dirty="0" smtClean="0"/>
              <a:t>served </a:t>
            </a:r>
            <a:r>
              <a:rPr lang="en-US" dirty="0" smtClean="0"/>
              <a:t>on the management committee – and 89.3% of those who have </a:t>
            </a:r>
            <a:r>
              <a:rPr lang="en-US" i="1" dirty="0" smtClean="0"/>
              <a:t>served </a:t>
            </a:r>
            <a:r>
              <a:rPr lang="en-US" dirty="0" smtClean="0"/>
              <a:t>on the compensation committee – are men</a:t>
            </a:r>
          </a:p>
          <a:p>
            <a:r>
              <a:rPr lang="en-US" dirty="0" smtClean="0"/>
              <a:t>These results mirror – but are even more extreme – than what we found in HLSCS, where women were significantly less likely than men to have had important leadership roles</a:t>
            </a:r>
          </a:p>
          <a:p>
            <a:r>
              <a:rPr lang="en-US" dirty="0" smtClean="0"/>
              <a:t>Clearly, black HLS female graduates continue to encounter significant obstacles in obtaining leadership positions in law firms – notwithstanding the fact that they join large law firms at rates that are significantly higher than black men (and HLS graduates generally)</a:t>
            </a:r>
          </a:p>
        </p:txBody>
      </p:sp>
    </p:spTree>
    <p:extLst>
      <p:ext uri="{BB962C8B-B14F-4D97-AF65-F5344CB8AC3E}">
        <p14:creationId xmlns:p14="http://schemas.microsoft.com/office/powerpoint/2010/main" val="39178308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474"/>
            <a:ext cx="10515600" cy="1030240"/>
          </a:xfrm>
        </p:spPr>
        <p:txBody>
          <a:bodyPr>
            <a:normAutofit fontScale="90000"/>
          </a:bodyPr>
          <a:lstStyle/>
          <a:p>
            <a:pPr algn="ctr"/>
            <a:r>
              <a:rPr lang="en-US" b="1" dirty="0" smtClean="0"/>
              <a:t>And While They Put Up with Disadvantage, They Wouldn’t Recommend it to Others</a:t>
            </a:r>
            <a:endParaRPr lang="en-US" b="1"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393013" y="1328127"/>
            <a:ext cx="8330966" cy="1600866"/>
          </a:xfr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9822" y="3741706"/>
            <a:ext cx="8397348" cy="1628094"/>
          </a:xfrm>
          <a:prstGeom prst="rect">
            <a:avLst/>
          </a:prstGeom>
        </p:spPr>
      </p:pic>
      <p:sp>
        <p:nvSpPr>
          <p:cNvPr id="7" name="TextBox 6"/>
          <p:cNvSpPr txBox="1"/>
          <p:nvPr/>
        </p:nvSpPr>
        <p:spPr>
          <a:xfrm>
            <a:off x="1719864" y="1590997"/>
            <a:ext cx="1556939" cy="923330"/>
          </a:xfrm>
          <a:prstGeom prst="rect">
            <a:avLst/>
          </a:prstGeom>
          <a:noFill/>
        </p:spPr>
        <p:txBody>
          <a:bodyPr wrap="square" rtlCol="0">
            <a:spAutoFit/>
          </a:bodyPr>
          <a:lstStyle/>
          <a:p>
            <a:pPr algn="ctr"/>
            <a:r>
              <a:rPr lang="en-US" dirty="0" smtClean="0"/>
              <a:t>Would Still Attend Law School?</a:t>
            </a:r>
            <a:endParaRPr lang="en-US" dirty="0"/>
          </a:p>
        </p:txBody>
      </p:sp>
      <p:sp>
        <p:nvSpPr>
          <p:cNvPr id="8" name="Rectangle 7"/>
          <p:cNvSpPr/>
          <p:nvPr/>
        </p:nvSpPr>
        <p:spPr>
          <a:xfrm>
            <a:off x="1533997" y="3991122"/>
            <a:ext cx="1847488" cy="923330"/>
          </a:xfrm>
          <a:prstGeom prst="rect">
            <a:avLst/>
          </a:prstGeom>
        </p:spPr>
        <p:txBody>
          <a:bodyPr wrap="square">
            <a:spAutoFit/>
          </a:bodyPr>
          <a:lstStyle/>
          <a:p>
            <a:pPr algn="ctr"/>
            <a:r>
              <a:rPr lang="en-US" dirty="0" smtClean="0"/>
              <a:t>Would Recommend Law to a Young Person</a:t>
            </a:r>
            <a:endParaRPr lang="en-US" dirty="0"/>
          </a:p>
        </p:txBody>
      </p:sp>
      <p:sp>
        <p:nvSpPr>
          <p:cNvPr id="3" name="Rectangle 2"/>
          <p:cNvSpPr/>
          <p:nvPr/>
        </p:nvSpPr>
        <p:spPr>
          <a:xfrm>
            <a:off x="271861" y="3001859"/>
            <a:ext cx="11682246" cy="677108"/>
          </a:xfrm>
          <a:prstGeom prst="rect">
            <a:avLst/>
          </a:prstGeom>
        </p:spPr>
        <p:txBody>
          <a:bodyPr wrap="square">
            <a:spAutoFit/>
          </a:bodyPr>
          <a:lstStyle/>
          <a:p>
            <a:pPr marL="285750" indent="-285750">
              <a:buFont typeface="Arial" charset="0"/>
              <a:buChar char="•"/>
            </a:pPr>
            <a:r>
              <a:rPr lang="en-US" sz="1900" dirty="0"/>
              <a:t>These </a:t>
            </a:r>
            <a:r>
              <a:rPr lang="en-US" sz="1900" dirty="0" smtClean="0"/>
              <a:t>results are </a:t>
            </a:r>
            <a:r>
              <a:rPr lang="en-US" sz="1900" dirty="0"/>
              <a:t>consistent — indeed, even slightly more positive — </a:t>
            </a:r>
            <a:r>
              <a:rPr lang="en-US" sz="1900" dirty="0" smtClean="0"/>
              <a:t>than our </a:t>
            </a:r>
            <a:r>
              <a:rPr lang="en-US" sz="1900" dirty="0"/>
              <a:t>findings in HLSCS, where 85.7% of all HLS graduates reported that they would still obtain a law degree today. </a:t>
            </a:r>
          </a:p>
        </p:txBody>
      </p:sp>
      <p:sp>
        <p:nvSpPr>
          <p:cNvPr id="4" name="Rectangle 3"/>
          <p:cNvSpPr/>
          <p:nvPr/>
        </p:nvSpPr>
        <p:spPr>
          <a:xfrm>
            <a:off x="299929" y="5268693"/>
            <a:ext cx="11892071" cy="1908215"/>
          </a:xfrm>
          <a:prstGeom prst="rect">
            <a:avLst/>
          </a:prstGeom>
        </p:spPr>
        <p:txBody>
          <a:bodyPr wrap="square">
            <a:spAutoFit/>
          </a:bodyPr>
          <a:lstStyle/>
          <a:p>
            <a:pPr marL="285750" indent="-285750">
              <a:buFont typeface="Arial" charset="0"/>
              <a:buChar char="•"/>
            </a:pPr>
            <a:r>
              <a:rPr lang="en-US" sz="1900" dirty="0"/>
              <a:t>Although nearly 90% of respondents indicated they personally would still obtain a law degree, only </a:t>
            </a:r>
            <a:r>
              <a:rPr lang="en-US" sz="1900" dirty="0" smtClean="0"/>
              <a:t>66.2% </a:t>
            </a:r>
            <a:r>
              <a:rPr lang="en-US" sz="1900" dirty="0"/>
              <a:t>reported that they would recommend </a:t>
            </a:r>
            <a:r>
              <a:rPr lang="en-US" sz="1900" dirty="0" smtClean="0"/>
              <a:t>it to a young person</a:t>
            </a:r>
          </a:p>
          <a:p>
            <a:pPr marL="285750" indent="-285750">
              <a:buFont typeface="Arial" charset="0"/>
              <a:buChar char="•"/>
            </a:pPr>
            <a:r>
              <a:rPr lang="en-US" sz="1900" dirty="0"/>
              <a:t>L</a:t>
            </a:r>
            <a:r>
              <a:rPr lang="en-US" sz="1900" dirty="0" smtClean="0"/>
              <a:t>ike </a:t>
            </a:r>
            <a:r>
              <a:rPr lang="en-US" sz="1900" dirty="0"/>
              <a:t>career </a:t>
            </a:r>
            <a:r>
              <a:rPr lang="en-US" sz="1900" dirty="0" smtClean="0"/>
              <a:t>satisfaction, </a:t>
            </a:r>
            <a:r>
              <a:rPr lang="en-US" sz="1900" dirty="0"/>
              <a:t>the percentage of those who would recommend law as a career has been declining over time. </a:t>
            </a:r>
            <a:endParaRPr lang="en-US" sz="1900" dirty="0" smtClean="0"/>
          </a:p>
          <a:p>
            <a:pPr marL="285750" indent="-285750">
              <a:buFont typeface="Arial" charset="0"/>
              <a:buChar char="•"/>
            </a:pPr>
            <a:r>
              <a:rPr lang="en-US" sz="1900" dirty="0" smtClean="0"/>
              <a:t>Male respondents were </a:t>
            </a:r>
            <a:r>
              <a:rPr lang="en-US" sz="1900" dirty="0"/>
              <a:t>much more likely to recommend law to a young person </a:t>
            </a:r>
            <a:r>
              <a:rPr lang="en-US" sz="1900" dirty="0" smtClean="0"/>
              <a:t>than </a:t>
            </a:r>
            <a:r>
              <a:rPr lang="en-US" sz="1900" dirty="0"/>
              <a:t>female </a:t>
            </a:r>
            <a:r>
              <a:rPr lang="en-US" sz="1900" dirty="0" smtClean="0"/>
              <a:t>respondents</a:t>
            </a:r>
            <a:endParaRPr lang="en-US" sz="1900" dirty="0"/>
          </a:p>
          <a:p>
            <a:endParaRPr lang="en-US" sz="1900" dirty="0"/>
          </a:p>
        </p:txBody>
      </p:sp>
      <p:sp>
        <p:nvSpPr>
          <p:cNvPr id="13" name="Rectangle 12"/>
          <p:cNvSpPr/>
          <p:nvPr/>
        </p:nvSpPr>
        <p:spPr>
          <a:xfrm flipV="1">
            <a:off x="5876329" y="4210561"/>
            <a:ext cx="703700" cy="417331"/>
          </a:xfrm>
          <a:prstGeom prst="rect">
            <a:avLst/>
          </a:prstGeom>
          <a:solidFill>
            <a:srgbClr val="92D050">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flipV="1">
            <a:off x="6834061" y="4210560"/>
            <a:ext cx="703700" cy="417331"/>
          </a:xfrm>
          <a:prstGeom prst="rect">
            <a:avLst/>
          </a:prstGeom>
          <a:solidFill>
            <a:srgbClr val="92D050">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flipV="1">
            <a:off x="7812528" y="4194313"/>
            <a:ext cx="703700" cy="417331"/>
          </a:xfrm>
          <a:prstGeom prst="rect">
            <a:avLst/>
          </a:prstGeom>
          <a:solidFill>
            <a:srgbClr val="FFFF00">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flipV="1">
            <a:off x="7812528" y="1794761"/>
            <a:ext cx="703700" cy="417331"/>
          </a:xfrm>
          <a:prstGeom prst="rect">
            <a:avLst/>
          </a:prstGeom>
          <a:solidFill>
            <a:srgbClr val="FFFF00">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flipV="1">
            <a:off x="8943765" y="4191148"/>
            <a:ext cx="703700" cy="417331"/>
          </a:xfrm>
          <a:prstGeom prst="rect">
            <a:avLst/>
          </a:prstGeom>
          <a:solidFill>
            <a:srgbClr val="FFC000">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flipV="1">
            <a:off x="9998617" y="4425280"/>
            <a:ext cx="703700" cy="417331"/>
          </a:xfrm>
          <a:prstGeom prst="rect">
            <a:avLst/>
          </a:prstGeom>
          <a:solidFill>
            <a:srgbClr val="FFC000">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62129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3" grpId="0"/>
      <p:bldP spid="13" grpId="0" animBg="1"/>
      <p:bldP spid="15" grpId="0" animBg="1"/>
      <p:bldP spid="16" grpId="0" animBg="1"/>
      <p:bldP spid="17" grpId="0" animBg="1"/>
      <p:bldP spid="18"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1958"/>
            <a:ext cx="10515600" cy="717452"/>
          </a:xfrm>
        </p:spPr>
        <p:txBody>
          <a:bodyPr>
            <a:normAutofit fontScale="90000"/>
          </a:bodyPr>
          <a:lstStyle/>
          <a:p>
            <a:r>
              <a:rPr lang="en-US" b="1" dirty="0" smtClean="0"/>
              <a:t>And the Population of Law School Graduates is About to Get Even More Complex</a:t>
            </a:r>
            <a:endParaRPr lang="en-US" b="1" dirty="0"/>
          </a:p>
        </p:txBody>
      </p:sp>
      <p:sp>
        <p:nvSpPr>
          <p:cNvPr id="3" name="Content Placeholder 2"/>
          <p:cNvSpPr>
            <a:spLocks noGrp="1"/>
          </p:cNvSpPr>
          <p:nvPr>
            <p:ph idx="1"/>
          </p:nvPr>
        </p:nvSpPr>
        <p:spPr>
          <a:xfrm>
            <a:off x="622588" y="1326222"/>
            <a:ext cx="10946823" cy="5338689"/>
          </a:xfrm>
        </p:spPr>
        <p:txBody>
          <a:bodyPr>
            <a:normAutofit fontScale="92500" lnSpcReduction="20000"/>
          </a:bodyPr>
          <a:lstStyle/>
          <a:p>
            <a:r>
              <a:rPr lang="en-US" dirty="0" smtClean="0"/>
              <a:t>The percentage of law students who identify outside the four traditional racial groups (including those who identify as multiracial, non-resident alien, or race unknown) has risen from 5% - 12% in twenty years (Liu et al., forthcoming)</a:t>
            </a:r>
          </a:p>
          <a:p>
            <a:pPr lvl="1"/>
            <a:r>
              <a:rPr lang="en-US" dirty="0" smtClean="0"/>
              <a:t>This is particularly true in elite law schools, where the percentage of such students is approaching 20% </a:t>
            </a:r>
          </a:p>
          <a:p>
            <a:pPr lvl="1"/>
            <a:r>
              <a:rPr lang="en-US" dirty="0" smtClean="0"/>
              <a:t>In our Black Alumni Survey, 17.9% of respondents stated that their primary identity was other than Black/African American, with the majority of recent graduates identifying as African or Multiracial</a:t>
            </a:r>
          </a:p>
          <a:p>
            <a:r>
              <a:rPr lang="en-US" dirty="0" smtClean="0"/>
              <a:t>In a very important sense, this represents a significant accomplishment in a society in which interracial marriage was against the law until 1964</a:t>
            </a:r>
            <a:r>
              <a:rPr lang="en-US" dirty="0"/>
              <a:t> </a:t>
            </a:r>
            <a:r>
              <a:rPr lang="en-US" dirty="0" smtClean="0"/>
              <a:t>– and where as late as 2013 an interracial couple on a Cheerio’s commercial created a storm of protest</a:t>
            </a:r>
          </a:p>
          <a:p>
            <a:pPr lvl="1"/>
            <a:r>
              <a:rPr lang="en-US" dirty="0" smtClean="0"/>
              <a:t>Now it seems like EVERY couple on TV is interracial – and Blackish has become </a:t>
            </a:r>
            <a:r>
              <a:rPr lang="en-US" dirty="0" err="1" smtClean="0"/>
              <a:t>Mixedish</a:t>
            </a:r>
            <a:endParaRPr lang="en-US" dirty="0" smtClean="0"/>
          </a:p>
          <a:p>
            <a:r>
              <a:rPr lang="en-US" dirty="0" smtClean="0"/>
              <a:t>But in many discussions with diversity professionals, this trend also raises complications for who we are trying to serve and how we serve them, in a world in which the traditional categories still matter</a:t>
            </a:r>
          </a:p>
        </p:txBody>
      </p:sp>
    </p:spTree>
    <p:extLst>
      <p:ext uri="{BB962C8B-B14F-4D97-AF65-F5344CB8AC3E}">
        <p14:creationId xmlns:p14="http://schemas.microsoft.com/office/powerpoint/2010/main" val="24099996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189915"/>
            <a:ext cx="11089739" cy="717452"/>
          </a:xfrm>
        </p:spPr>
        <p:txBody>
          <a:bodyPr>
            <a:noAutofit/>
          </a:bodyPr>
          <a:lstStyle/>
          <a:p>
            <a:r>
              <a:rPr lang="en-US" sz="2800" b="1" dirty="0" smtClean="0"/>
              <a:t>And the Changes in the Legal Profession in the Coming Years will be Even More Momentous than in 2009 </a:t>
            </a:r>
            <a:endParaRPr lang="en-US" sz="2800" b="1" dirty="0"/>
          </a:p>
        </p:txBody>
      </p:sp>
      <p:sp>
        <p:nvSpPr>
          <p:cNvPr id="3" name="Content Placeholder 2"/>
          <p:cNvSpPr>
            <a:spLocks noGrp="1"/>
          </p:cNvSpPr>
          <p:nvPr>
            <p:ph idx="1"/>
          </p:nvPr>
        </p:nvSpPr>
        <p:spPr>
          <a:xfrm>
            <a:off x="628649" y="1139483"/>
            <a:ext cx="10946823" cy="5338689"/>
          </a:xfrm>
        </p:spPr>
        <p:txBody>
          <a:bodyPr>
            <a:normAutofit fontScale="85000" lnSpcReduction="20000"/>
          </a:bodyPr>
          <a:lstStyle/>
          <a:p>
            <a:r>
              <a:rPr lang="en-US" dirty="0" smtClean="0"/>
              <a:t>Lots of discussion about “legal start-ups” and “Robot Lawyers” </a:t>
            </a:r>
          </a:p>
          <a:p>
            <a:r>
              <a:rPr lang="en-US" dirty="0" smtClean="0"/>
              <a:t>But these discussions both understate and overstate the state of change in the legal </a:t>
            </a:r>
            <a:r>
              <a:rPr lang="en-US" dirty="0"/>
              <a:t>profession – and indeed the entire economy</a:t>
            </a:r>
          </a:p>
          <a:p>
            <a:r>
              <a:rPr lang="en-US" dirty="0" smtClean="0"/>
              <a:t>They understate because the issues facing lawyers are part of a far bigger set of changes transforming the way </a:t>
            </a:r>
            <a:r>
              <a:rPr lang="en-US" dirty="0"/>
              <a:t>that we increasingly see, understand, and consume the world:</a:t>
            </a:r>
          </a:p>
          <a:p>
            <a:pPr lvl="1"/>
            <a:r>
              <a:rPr lang="en-US" dirty="0" smtClean="0"/>
              <a:t>Globalization of economic activity</a:t>
            </a:r>
          </a:p>
          <a:p>
            <a:pPr lvl="1"/>
            <a:r>
              <a:rPr lang="en-US" dirty="0" smtClean="0"/>
              <a:t>Rise in the speed and sophistication of information technology</a:t>
            </a:r>
          </a:p>
          <a:p>
            <a:pPr lvl="1"/>
            <a:r>
              <a:rPr lang="en-US" dirty="0" smtClean="0"/>
              <a:t>Blurring of traditional categories of organization and thought</a:t>
            </a:r>
          </a:p>
          <a:p>
            <a:r>
              <a:rPr lang="en-US" dirty="0" smtClean="0"/>
              <a:t>But they overstate the degree that the practice of law will – and should – change in the foreseeable future</a:t>
            </a:r>
          </a:p>
          <a:p>
            <a:r>
              <a:rPr lang="en-US" dirty="0">
                <a:ea typeface="Verdana" pitchFamily="34" charset="0"/>
                <a:cs typeface="Verdana" pitchFamily="34" charset="0"/>
              </a:rPr>
              <a:t>The future of legal work will be shaped by both of these forces – and the interplay between </a:t>
            </a:r>
            <a:r>
              <a:rPr lang="en-US" dirty="0" smtClean="0">
                <a:ea typeface="Verdana" pitchFamily="34" charset="0"/>
                <a:cs typeface="Verdana" pitchFamily="34" charset="0"/>
              </a:rPr>
              <a:t>them</a:t>
            </a:r>
          </a:p>
          <a:p>
            <a:r>
              <a:rPr lang="en-US" dirty="0" smtClean="0">
                <a:ea typeface="Verdana" pitchFamily="34" charset="0"/>
                <a:cs typeface="Verdana" pitchFamily="34" charset="0"/>
              </a:rPr>
              <a:t>Our ability to continue to make progress on diversity depends on understanding this complex interaction</a:t>
            </a:r>
            <a:endParaRPr lang="en-US" dirty="0">
              <a:ea typeface="Verdana" pitchFamily="34" charset="0"/>
              <a:cs typeface="Verdana" pitchFamily="34" charset="0"/>
            </a:endParaRPr>
          </a:p>
          <a:p>
            <a:pPr marL="0" indent="0">
              <a:buNone/>
            </a:pPr>
            <a:endParaRPr lang="en-US" dirty="0"/>
          </a:p>
        </p:txBody>
      </p:sp>
    </p:spTree>
    <p:extLst>
      <p:ext uri="{BB962C8B-B14F-4D97-AF65-F5344CB8AC3E}">
        <p14:creationId xmlns:p14="http://schemas.microsoft.com/office/powerpoint/2010/main" val="29944891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latin typeface="Arial" charset="0"/>
                <a:ea typeface="MS PGothic" charset="0"/>
                <a:cs typeface="Arial" charset="0"/>
              </a:rPr>
              <a:t>The New Normal for Lawyers</a:t>
            </a:r>
            <a:endParaRPr lang="en-US" b="1" dirty="0">
              <a:latin typeface="Arial" charset="0"/>
              <a:ea typeface="MS PGothic" charset="0"/>
              <a:cs typeface="Arial" charset="0"/>
            </a:endParaRPr>
          </a:p>
        </p:txBody>
      </p:sp>
      <p:sp>
        <p:nvSpPr>
          <p:cNvPr id="3" name="Content Placeholder 2"/>
          <p:cNvSpPr>
            <a:spLocks noGrp="1"/>
          </p:cNvSpPr>
          <p:nvPr>
            <p:ph idx="1"/>
          </p:nvPr>
        </p:nvSpPr>
        <p:spPr>
          <a:xfrm>
            <a:off x="1069145" y="1279525"/>
            <a:ext cx="10284655" cy="5050937"/>
          </a:xfrm>
        </p:spPr>
        <p:txBody>
          <a:bodyPr>
            <a:normAutofit/>
          </a:bodyPr>
          <a:lstStyle/>
          <a:p>
            <a:pPr eaLnBrk="1" hangingPunct="1">
              <a:defRPr/>
            </a:pPr>
            <a:r>
              <a:rPr lang="en-US" sz="2400" dirty="0" smtClean="0"/>
              <a:t>Both law firms </a:t>
            </a:r>
            <a:r>
              <a:rPr lang="en-US" sz="2400" i="1" dirty="0" smtClean="0"/>
              <a:t>and </a:t>
            </a:r>
            <a:r>
              <a:rPr lang="en-US" sz="2400" dirty="0" smtClean="0"/>
              <a:t>legal departments have increasingly </a:t>
            </a:r>
            <a:r>
              <a:rPr lang="en-US" sz="2400" dirty="0"/>
              <a:t>sophisticated clients with more access to information – and who are demanding more transparency from lawyers</a:t>
            </a:r>
          </a:p>
          <a:p>
            <a:pPr lvl="1" eaLnBrk="1" hangingPunct="1">
              <a:defRPr/>
            </a:pPr>
            <a:r>
              <a:rPr lang="en-US" sz="2200" dirty="0"/>
              <a:t>Forcing efficient unbundling and repackaging of services and a move toward “value” billing</a:t>
            </a:r>
          </a:p>
          <a:p>
            <a:pPr eaLnBrk="1" hangingPunct="1">
              <a:defRPr/>
            </a:pPr>
            <a:r>
              <a:rPr lang="en-US" sz="2400" dirty="0"/>
              <a:t>All of this puts pressures on the legal profession’s historic models:</a:t>
            </a:r>
          </a:p>
          <a:p>
            <a:pPr lvl="1">
              <a:defRPr/>
            </a:pPr>
            <a:r>
              <a:rPr lang="en-US" dirty="0"/>
              <a:t>Business model:  hourly billing driven by leverage</a:t>
            </a:r>
          </a:p>
          <a:p>
            <a:pPr lvl="1">
              <a:defRPr/>
            </a:pPr>
            <a:r>
              <a:rPr lang="en-US" dirty="0"/>
              <a:t>Human capital model:  only “lawyers” can provide legal services</a:t>
            </a:r>
          </a:p>
          <a:p>
            <a:pPr lvl="1">
              <a:defRPr/>
            </a:pPr>
            <a:r>
              <a:rPr lang="en-US" dirty="0"/>
              <a:t>Knowledge management model:  Go to the library or ask the senior partner</a:t>
            </a:r>
          </a:p>
          <a:p>
            <a:pPr lvl="1">
              <a:defRPr/>
            </a:pPr>
            <a:r>
              <a:rPr lang="en-US" dirty="0"/>
              <a:t>Education model:  three years of learning how to think like a (18</a:t>
            </a:r>
            <a:r>
              <a:rPr lang="en-US" baseline="30000" dirty="0"/>
              <a:t>th</a:t>
            </a:r>
            <a:r>
              <a:rPr lang="en-US" dirty="0"/>
              <a:t> century common law) lawyer</a:t>
            </a:r>
          </a:p>
          <a:p>
            <a:pPr>
              <a:defRPr/>
            </a:pPr>
            <a:r>
              <a:rPr lang="en-US" sz="2400" dirty="0" smtClean="0"/>
              <a:t>How will diversity advocates respond to this “disruptive innovation”?</a:t>
            </a:r>
            <a:endParaRPr lang="en-US" sz="2400" dirty="0"/>
          </a:p>
          <a:p>
            <a:pPr eaLnBrk="1" hangingPunct="1">
              <a:defRPr/>
            </a:pPr>
            <a:endParaRPr lang="en-US" dirty="0"/>
          </a:p>
          <a:p>
            <a:pPr lvl="1" eaLnBrk="1" hangingPunct="1">
              <a:defRPr/>
            </a:pPr>
            <a:endParaRPr lang="en-US" dirty="0"/>
          </a:p>
          <a:p>
            <a:pPr lvl="1" eaLnBrk="1" hangingPunct="1">
              <a:defRPr/>
            </a:pPr>
            <a:endParaRPr lang="en-US" dirty="0"/>
          </a:p>
          <a:p>
            <a:pPr lvl="1" eaLnBrk="1" hangingPunct="1">
              <a:defRPr/>
            </a:pPr>
            <a:endParaRPr lang="en-US" dirty="0"/>
          </a:p>
          <a:p>
            <a:pPr eaLnBrk="1" hangingPunct="1">
              <a:defRPr/>
            </a:pPr>
            <a:endParaRPr lang="en-US" dirty="0"/>
          </a:p>
        </p:txBody>
      </p:sp>
    </p:spTree>
    <p:extLst>
      <p:ext uri="{BB962C8B-B14F-4D97-AF65-F5344CB8AC3E}">
        <p14:creationId xmlns:p14="http://schemas.microsoft.com/office/powerpoint/2010/main" val="20427357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0"/>
            <a:ext cx="10515600" cy="879231"/>
          </a:xfrm>
        </p:spPr>
        <p:txBody>
          <a:bodyPr/>
          <a:lstStyle/>
          <a:p>
            <a:r>
              <a:rPr lang="en-US" b="1" dirty="0" smtClean="0"/>
              <a:t>Has it Really Been Ten Years?</a:t>
            </a:r>
            <a:endParaRPr lang="en-US" b="1" dirty="0"/>
          </a:p>
        </p:txBody>
      </p:sp>
      <p:sp>
        <p:nvSpPr>
          <p:cNvPr id="3" name="Content Placeholder 2"/>
          <p:cNvSpPr>
            <a:spLocks noGrp="1"/>
          </p:cNvSpPr>
          <p:nvPr>
            <p:ph idx="1"/>
          </p:nvPr>
        </p:nvSpPr>
        <p:spPr>
          <a:xfrm>
            <a:off x="628649" y="1005841"/>
            <a:ext cx="10946823" cy="5605974"/>
          </a:xfrm>
        </p:spPr>
        <p:txBody>
          <a:bodyPr>
            <a:normAutofit/>
          </a:bodyPr>
          <a:lstStyle/>
          <a:p>
            <a:r>
              <a:rPr lang="en-US" dirty="0" smtClean="0"/>
              <a:t>In 2009, a group of legal visionaries including Rick Palmore and Robert Grey founded LCLD</a:t>
            </a:r>
          </a:p>
          <a:p>
            <a:pPr lvl="1"/>
            <a:r>
              <a:rPr lang="en-US" dirty="0" smtClean="0"/>
              <a:t>Those who joined the organization were asked to sign a pledge committing them to “</a:t>
            </a:r>
            <a:r>
              <a:rPr lang="en-US" dirty="0"/>
              <a:t>build effective programs in our organizations for hiring, developing, retaining, and promoting diverse </a:t>
            </a:r>
            <a:r>
              <a:rPr lang="en-US" dirty="0" smtClean="0"/>
              <a:t>talent;” to “</a:t>
            </a:r>
            <a:r>
              <a:rPr lang="en-US" dirty="0"/>
              <a:t>share information with each other regarding best </a:t>
            </a:r>
            <a:r>
              <a:rPr lang="en-US" dirty="0" smtClean="0"/>
              <a:t>practices,” and to “craft incentives that reward [legal organizations] who positively distinguish themselves on diversity”</a:t>
            </a:r>
          </a:p>
          <a:p>
            <a:r>
              <a:rPr lang="en-US" dirty="0" smtClean="0"/>
              <a:t>In </a:t>
            </a:r>
            <a:r>
              <a:rPr lang="en-US" dirty="0" smtClean="0"/>
              <a:t>November </a:t>
            </a:r>
            <a:r>
              <a:rPr lang="en-US" dirty="0" smtClean="0"/>
              <a:t>2010, LCLD convened the first meeting of the GCs and managing partners who signed up for this commitment</a:t>
            </a:r>
          </a:p>
          <a:p>
            <a:pPr lvl="1"/>
            <a:r>
              <a:rPr lang="en-US" dirty="0" smtClean="0"/>
              <a:t>I was honored when Rick and Robert asked me to deliver the </a:t>
            </a:r>
            <a:r>
              <a:rPr lang="en-US" dirty="0" smtClean="0"/>
              <a:t>inaugural </a:t>
            </a:r>
            <a:r>
              <a:rPr lang="en-US" dirty="0" smtClean="0"/>
              <a:t>keynote at this first meeting</a:t>
            </a:r>
          </a:p>
          <a:p>
            <a:pPr lvl="1"/>
            <a:r>
              <a:rPr lang="en-US" dirty="0" smtClean="0"/>
              <a:t>It was an impressive gathering of leaders – although not National Portrait Gallery impressive if you know what I mean!</a:t>
            </a:r>
            <a:endParaRPr lang="en-US" dirty="0"/>
          </a:p>
        </p:txBody>
      </p:sp>
    </p:spTree>
    <p:extLst>
      <p:ext uri="{BB962C8B-B14F-4D97-AF65-F5344CB8AC3E}">
        <p14:creationId xmlns:p14="http://schemas.microsoft.com/office/powerpoint/2010/main" val="4289485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993" y="281355"/>
            <a:ext cx="10803989" cy="682282"/>
          </a:xfrm>
        </p:spPr>
        <p:txBody>
          <a:bodyPr>
            <a:noAutofit/>
          </a:bodyPr>
          <a:lstStyle/>
          <a:p>
            <a:r>
              <a:rPr lang="en-US" sz="2800" b="1" dirty="0" smtClean="0">
                <a:latin typeface="Arial" panose="020B0604020202020204" pitchFamily="34" charset="0"/>
                <a:cs typeface="Arial" panose="020B0604020202020204" pitchFamily="34" charset="0"/>
              </a:rPr>
              <a:t>But Legal </a:t>
            </a:r>
            <a:r>
              <a:rPr lang="en-US" sz="2800" b="1" dirty="0">
                <a:latin typeface="Arial" panose="020B0604020202020204" pitchFamily="34" charset="0"/>
                <a:cs typeface="Arial" panose="020B0604020202020204" pitchFamily="34" charset="0"/>
              </a:rPr>
              <a:t>Services Will Not – and Should Not – Be </a:t>
            </a:r>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Completely </a:t>
            </a:r>
            <a:r>
              <a:rPr lang="en-US" sz="2800" b="1" dirty="0">
                <a:latin typeface="Arial" panose="020B0604020202020204" pitchFamily="34" charset="0"/>
                <a:cs typeface="Arial" panose="020B0604020202020204" pitchFamily="34" charset="0"/>
              </a:rPr>
              <a:t>Disrupted</a:t>
            </a:r>
          </a:p>
        </p:txBody>
      </p:sp>
      <p:sp>
        <p:nvSpPr>
          <p:cNvPr id="3" name="Content Placeholder 2"/>
          <p:cNvSpPr>
            <a:spLocks noGrp="1"/>
          </p:cNvSpPr>
          <p:nvPr>
            <p:ph idx="1"/>
          </p:nvPr>
        </p:nvSpPr>
        <p:spPr>
          <a:xfrm>
            <a:off x="829993" y="1167618"/>
            <a:ext cx="10923563" cy="5155810"/>
          </a:xfrm>
        </p:spPr>
        <p:txBody>
          <a:bodyPr>
            <a:normAutofit fontScale="40000" lnSpcReduction="20000"/>
          </a:bodyPr>
          <a:lstStyle/>
          <a:p>
            <a:pPr>
              <a:lnSpc>
                <a:spcPct val="120000"/>
              </a:lnSpc>
              <a:spcBef>
                <a:spcPts val="1200"/>
              </a:spcBef>
              <a:defRPr/>
            </a:pPr>
            <a:r>
              <a:rPr lang="en-US" sz="5000" dirty="0">
                <a:ea typeface="MS PGothic" charset="0"/>
                <a:cs typeface="Arial" charset="0"/>
              </a:rPr>
              <a:t>Law – at least for the foreseeable future – remains a human capital business</a:t>
            </a:r>
          </a:p>
          <a:p>
            <a:pPr lvl="1">
              <a:lnSpc>
                <a:spcPct val="120000"/>
              </a:lnSpc>
              <a:spcBef>
                <a:spcPts val="1200"/>
              </a:spcBef>
              <a:defRPr/>
            </a:pPr>
            <a:r>
              <a:rPr lang="en-US" sz="5000" dirty="0" smtClean="0">
                <a:ea typeface="MS PGothic" charset="0"/>
                <a:cs typeface="Arial" charset="0"/>
              </a:rPr>
              <a:t>How will we </a:t>
            </a:r>
            <a:r>
              <a:rPr lang="en-US" sz="5000" dirty="0">
                <a:ea typeface="MS PGothic" charset="0"/>
                <a:cs typeface="Arial" charset="0"/>
              </a:rPr>
              <a:t>train the next generation of lawyers in a world in which even disrupters (and certainly in-house legal departments) depend on law firms to train new lawyers?</a:t>
            </a:r>
          </a:p>
          <a:p>
            <a:pPr>
              <a:lnSpc>
                <a:spcPct val="120000"/>
              </a:lnSpc>
              <a:spcBef>
                <a:spcPts val="1200"/>
              </a:spcBef>
              <a:defRPr/>
            </a:pPr>
            <a:r>
              <a:rPr lang="en-US" altLang="ja-JP" sz="5000" dirty="0">
                <a:ea typeface="MS PGothic" charset="0"/>
                <a:cs typeface="Arial" charset="0"/>
              </a:rPr>
              <a:t>Clients continue to want “relationships” with firms (for “important” work)</a:t>
            </a:r>
          </a:p>
          <a:p>
            <a:pPr lvl="1">
              <a:lnSpc>
                <a:spcPct val="120000"/>
              </a:lnSpc>
              <a:spcBef>
                <a:spcPts val="1200"/>
              </a:spcBef>
              <a:defRPr/>
            </a:pPr>
            <a:r>
              <a:rPr lang="en-US" altLang="ja-JP" sz="5000" dirty="0">
                <a:ea typeface="MS PGothic" charset="0"/>
                <a:cs typeface="Arial" charset="0"/>
              </a:rPr>
              <a:t>A new wave of convergence around the </a:t>
            </a:r>
            <a:r>
              <a:rPr lang="en-US" altLang="ja-JP" sz="5000" dirty="0" smtClean="0">
                <a:ea typeface="MS PGothic" charset="0"/>
                <a:cs typeface="Arial" charset="0"/>
              </a:rPr>
              <a:t>world, particularly as issues such as cyber security and data protection highlight the interdependence of lawyers and clients</a:t>
            </a:r>
            <a:endParaRPr lang="en-US" altLang="ja-JP" sz="5000" dirty="0">
              <a:ea typeface="MS PGothic" charset="0"/>
              <a:cs typeface="Arial" charset="0"/>
            </a:endParaRPr>
          </a:p>
          <a:p>
            <a:pPr>
              <a:lnSpc>
                <a:spcPct val="120000"/>
              </a:lnSpc>
              <a:spcBef>
                <a:spcPts val="1200"/>
              </a:spcBef>
              <a:defRPr/>
            </a:pPr>
            <a:r>
              <a:rPr lang="en-US" altLang="ja-JP" sz="5000" dirty="0">
                <a:ea typeface="MS PGothic" charset="0"/>
                <a:cs typeface="Arial" charset="0"/>
              </a:rPr>
              <a:t>Tradition and stability continue to have important value for lawyers and clients</a:t>
            </a:r>
          </a:p>
          <a:p>
            <a:pPr lvl="1">
              <a:lnSpc>
                <a:spcPct val="120000"/>
              </a:lnSpc>
              <a:spcBef>
                <a:spcPts val="1200"/>
              </a:spcBef>
              <a:defRPr/>
            </a:pPr>
            <a:r>
              <a:rPr lang="en-US" altLang="ja-JP" sz="5000" dirty="0">
                <a:ea typeface="MS PGothic" charset="0"/>
                <a:cs typeface="Arial" charset="0"/>
              </a:rPr>
              <a:t>Law and lawyering linked to fundamental goods that will never be deregulated completely – the essence of the “Rule of Law”</a:t>
            </a:r>
          </a:p>
          <a:p>
            <a:pPr lvl="1">
              <a:lnSpc>
                <a:spcPct val="120000"/>
              </a:lnSpc>
              <a:spcBef>
                <a:spcPts val="1200"/>
              </a:spcBef>
              <a:defRPr/>
            </a:pPr>
            <a:r>
              <a:rPr lang="en-US" altLang="ja-JP" sz="5000" dirty="0" smtClean="0">
                <a:ea typeface="MS PGothic" charset="0"/>
                <a:cs typeface="Arial" charset="0"/>
              </a:rPr>
              <a:t>This is precisely what will attract the best and brightest to want to be lawyers</a:t>
            </a:r>
            <a:endParaRPr lang="en-US" altLang="ja-JP" sz="5000" dirty="0">
              <a:ea typeface="MS PGothic" charset="0"/>
              <a:cs typeface="Arial" charset="0"/>
            </a:endParaRPr>
          </a:p>
          <a:p>
            <a:pPr>
              <a:lnSpc>
                <a:spcPct val="120000"/>
              </a:lnSpc>
              <a:spcBef>
                <a:spcPts val="1200"/>
              </a:spcBef>
              <a:defRPr/>
            </a:pPr>
            <a:r>
              <a:rPr lang="en-US" altLang="ja-JP" sz="5000" dirty="0" smtClean="0">
                <a:ea typeface="MS PGothic" charset="0"/>
                <a:cs typeface="Arial" charset="0"/>
              </a:rPr>
              <a:t>How do we demonstrate the value of diversity in a world shaped by the interplay between these </a:t>
            </a:r>
            <a:r>
              <a:rPr lang="en-US" altLang="ja-JP" sz="5000" dirty="0">
                <a:ea typeface="MS PGothic" charset="0"/>
                <a:cs typeface="Arial" charset="0"/>
              </a:rPr>
              <a:t>traditional </a:t>
            </a:r>
            <a:r>
              <a:rPr lang="en-US" altLang="ja-JP" sz="5000" dirty="0" smtClean="0">
                <a:ea typeface="MS PGothic" charset="0"/>
                <a:cs typeface="Arial" charset="0"/>
              </a:rPr>
              <a:t>forces and the </a:t>
            </a:r>
            <a:r>
              <a:rPr lang="en-US" altLang="ja-JP" sz="5000" dirty="0">
                <a:ea typeface="MS PGothic" charset="0"/>
                <a:cs typeface="Arial" charset="0"/>
              </a:rPr>
              <a:t>imperatives of the future of </a:t>
            </a:r>
            <a:r>
              <a:rPr lang="en-US" altLang="ja-JP" sz="5000" dirty="0" smtClean="0">
                <a:ea typeface="MS PGothic" charset="0"/>
                <a:cs typeface="Arial" charset="0"/>
              </a:rPr>
              <a:t>work?</a:t>
            </a:r>
            <a:endParaRPr lang="en-US" altLang="ja-JP" sz="5000" dirty="0">
              <a:ea typeface="MS PGothic" charset="0"/>
              <a:cs typeface="Arial" charset="0"/>
            </a:endParaRPr>
          </a:p>
          <a:p>
            <a:pPr marL="0" indent="0">
              <a:lnSpc>
                <a:spcPct val="120000"/>
              </a:lnSpc>
              <a:spcBef>
                <a:spcPts val="1200"/>
              </a:spcBef>
              <a:buNone/>
              <a:defRPr/>
            </a:pPr>
            <a:endParaRPr lang="en-US" altLang="ja-JP" sz="4800" dirty="0">
              <a:latin typeface="Verdana" charset="0"/>
              <a:ea typeface="MS PGothic" charset="0"/>
              <a:cs typeface="Arial" charset="0"/>
            </a:endParaRPr>
          </a:p>
          <a:p>
            <a:endParaRPr lang="en-US" dirty="0"/>
          </a:p>
        </p:txBody>
      </p:sp>
    </p:spTree>
    <p:extLst>
      <p:ext uri="{BB962C8B-B14F-4D97-AF65-F5344CB8AC3E}">
        <p14:creationId xmlns:p14="http://schemas.microsoft.com/office/powerpoint/2010/main" val="20283100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eaLnBrk="1" hangingPunct="1">
              <a:defRPr/>
            </a:pPr>
            <a:r>
              <a:rPr lang="en-US" sz="4000" b="1" dirty="0">
                <a:latin typeface="Arial" charset="0"/>
                <a:cs typeface="Arial" charset="0"/>
              </a:rPr>
              <a:t>A Tale of Two Futures</a:t>
            </a:r>
          </a:p>
        </p:txBody>
      </p:sp>
      <p:sp>
        <p:nvSpPr>
          <p:cNvPr id="16387" name="Rectangle 3"/>
          <p:cNvSpPr>
            <a:spLocks noGrp="1" noChangeArrowheads="1"/>
          </p:cNvSpPr>
          <p:nvPr>
            <p:ph type="body" idx="1"/>
          </p:nvPr>
        </p:nvSpPr>
        <p:spPr/>
        <p:txBody>
          <a:bodyPr>
            <a:normAutofit/>
          </a:bodyPr>
          <a:lstStyle/>
          <a:p>
            <a:pPr eaLnBrk="1" hangingPunct="1">
              <a:defRPr/>
            </a:pPr>
            <a:r>
              <a:rPr lang="en-US" sz="2600" dirty="0">
                <a:latin typeface="Arial" charset="0"/>
                <a:cs typeface="Arial" charset="0"/>
              </a:rPr>
              <a:t>Pessimistic story:  last hired first fired</a:t>
            </a:r>
          </a:p>
          <a:p>
            <a:pPr lvl="1" eaLnBrk="1" hangingPunct="1">
              <a:defRPr/>
            </a:pPr>
            <a:r>
              <a:rPr lang="en-US" sz="2200" dirty="0">
                <a:latin typeface="Arial" charset="0"/>
                <a:cs typeface="Arial" charset="0"/>
              </a:rPr>
              <a:t>As low end work disappears, </a:t>
            </a:r>
            <a:r>
              <a:rPr lang="en-US" sz="2200" dirty="0" smtClean="0">
                <a:latin typeface="Arial" charset="0"/>
                <a:cs typeface="Arial" charset="0"/>
              </a:rPr>
              <a:t>minorities will </a:t>
            </a:r>
            <a:r>
              <a:rPr lang="en-US" sz="2200" dirty="0">
                <a:latin typeface="Arial" charset="0"/>
                <a:cs typeface="Arial" charset="0"/>
              </a:rPr>
              <a:t>be first to go</a:t>
            </a:r>
          </a:p>
          <a:p>
            <a:pPr lvl="1" eaLnBrk="1" hangingPunct="1">
              <a:defRPr/>
            </a:pPr>
            <a:r>
              <a:rPr lang="en-US" sz="2200" dirty="0">
                <a:latin typeface="Arial" charset="0"/>
                <a:cs typeface="Arial" charset="0"/>
              </a:rPr>
              <a:t>At the same time, 24/7 work day will increase pressures on women – which in turn adversely affects minorities</a:t>
            </a:r>
          </a:p>
          <a:p>
            <a:pPr lvl="1" eaLnBrk="1" hangingPunct="1">
              <a:defRPr/>
            </a:pPr>
            <a:r>
              <a:rPr lang="en-US" sz="2200" dirty="0">
                <a:latin typeface="Arial" charset="0"/>
                <a:cs typeface="Arial" charset="0"/>
              </a:rPr>
              <a:t>Intensified by attrition, layoffs, mergers, and failures </a:t>
            </a:r>
          </a:p>
          <a:p>
            <a:pPr eaLnBrk="1" hangingPunct="1">
              <a:defRPr/>
            </a:pPr>
            <a:r>
              <a:rPr lang="en-US" sz="2600" dirty="0">
                <a:latin typeface="Arial" charset="0"/>
                <a:cs typeface="Arial" charset="0"/>
              </a:rPr>
              <a:t>Optimistic story:  Speed skating not figure skating</a:t>
            </a:r>
          </a:p>
          <a:p>
            <a:pPr lvl="1" eaLnBrk="1" hangingPunct="1">
              <a:defRPr/>
            </a:pPr>
            <a:r>
              <a:rPr lang="en-US" sz="2200" dirty="0">
                <a:latin typeface="Arial" charset="0"/>
                <a:ea typeface="Arial" charset="0"/>
                <a:cs typeface="Arial" charset="0"/>
              </a:rPr>
              <a:t>GC’s increasingly metric driven to achieve more for less</a:t>
            </a:r>
          </a:p>
          <a:p>
            <a:pPr lvl="1" eaLnBrk="1" hangingPunct="1">
              <a:defRPr/>
            </a:pPr>
            <a:r>
              <a:rPr lang="en-US" sz="2200" dirty="0">
                <a:latin typeface="Arial" charset="0"/>
                <a:ea typeface="Arial" charset="0"/>
                <a:cs typeface="Arial" charset="0"/>
              </a:rPr>
              <a:t>Decreases the importance of relationships – except where relationships confer value</a:t>
            </a:r>
          </a:p>
          <a:p>
            <a:pPr lvl="1" eaLnBrk="1" hangingPunct="1">
              <a:defRPr/>
            </a:pPr>
            <a:r>
              <a:rPr lang="en-US" sz="2200" dirty="0">
                <a:latin typeface="Arial" charset="0"/>
                <a:ea typeface="Arial" charset="0"/>
                <a:cs typeface="Arial" charset="0"/>
              </a:rPr>
              <a:t>Value is increasingly created through networks that span traditional boundaries </a:t>
            </a:r>
          </a:p>
          <a:p>
            <a:pPr marL="0" indent="0">
              <a:buNone/>
              <a:defRPr/>
            </a:pPr>
            <a:endParaRPr lang="en-US" sz="2600" dirty="0">
              <a:latin typeface="Arial" charset="0"/>
              <a:ea typeface="Arial" charset="0"/>
              <a:cs typeface="Arial" charset="0"/>
            </a:endParaRPr>
          </a:p>
          <a:p>
            <a:pPr lvl="1" eaLnBrk="1" hangingPunct="1">
              <a:defRPr/>
            </a:pPr>
            <a:endParaRPr lang="en-US" dirty="0">
              <a:latin typeface="Arial" charset="0"/>
              <a:ea typeface="Arial" charset="0"/>
              <a:cs typeface="Arial" charset="0"/>
            </a:endParaRPr>
          </a:p>
        </p:txBody>
      </p:sp>
    </p:spTree>
    <p:extLst>
      <p:ext uri="{BB962C8B-B14F-4D97-AF65-F5344CB8AC3E}">
        <p14:creationId xmlns:p14="http://schemas.microsoft.com/office/powerpoint/2010/main" val="3371321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638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63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847"/>
            <a:ext cx="10515600" cy="745588"/>
          </a:xfrm>
        </p:spPr>
        <p:txBody>
          <a:bodyPr>
            <a:normAutofit/>
          </a:bodyPr>
          <a:lstStyle/>
          <a:p>
            <a:r>
              <a:rPr lang="en-US" b="1" dirty="0" smtClean="0"/>
              <a:t>A Few Points of Light From Across the Pond</a:t>
            </a:r>
            <a:endParaRPr lang="en-US" b="1" dirty="0"/>
          </a:p>
        </p:txBody>
      </p:sp>
      <p:sp>
        <p:nvSpPr>
          <p:cNvPr id="3" name="Content Placeholder 2"/>
          <p:cNvSpPr>
            <a:spLocks noGrp="1"/>
          </p:cNvSpPr>
          <p:nvPr>
            <p:ph idx="1"/>
          </p:nvPr>
        </p:nvSpPr>
        <p:spPr>
          <a:xfrm>
            <a:off x="628649" y="921435"/>
            <a:ext cx="10946823" cy="5500147"/>
          </a:xfrm>
        </p:spPr>
        <p:txBody>
          <a:bodyPr>
            <a:normAutofit lnSpcReduction="10000"/>
          </a:bodyPr>
          <a:lstStyle/>
          <a:p>
            <a:r>
              <a:rPr lang="en-US" dirty="0" smtClean="0"/>
              <a:t>2014:  Clifford Chance adopts “CV Blind” policy for final interviews to break “Oxbridge” recruitment bias</a:t>
            </a:r>
          </a:p>
          <a:p>
            <a:r>
              <a:rPr lang="en-US" dirty="0" smtClean="0"/>
              <a:t>2017:  A&amp;O launches Leadership Center: </a:t>
            </a:r>
            <a:r>
              <a:rPr lang="en-US" dirty="0">
                <a:latin typeface="Calibri" panose="020F0502020204030204" pitchFamily="34" charset="0"/>
                <a:cs typeface="Calibri" panose="020F0502020204030204" pitchFamily="34" charset="0"/>
              </a:rPr>
              <a:t>“to develop and support future leaders whether their futures lie within or outside of the firm</a:t>
            </a:r>
            <a:r>
              <a:rPr lang="en-US" dirty="0" smtClean="0">
                <a:latin typeface="Calibri" panose="020F0502020204030204" pitchFamily="34" charset="0"/>
                <a:cs typeface="Calibri" panose="020F0502020204030204" pitchFamily="34" charset="0"/>
              </a:rPr>
              <a:t>”</a:t>
            </a:r>
          </a:p>
          <a:p>
            <a:pPr marL="228600" lvl="1"/>
            <a:r>
              <a:rPr lang="en-US" sz="2800" dirty="0" smtClean="0">
                <a:latin typeface="Calibri" panose="020F0502020204030204" pitchFamily="34" charset="0"/>
                <a:cs typeface="Calibri" panose="020F0502020204030204" pitchFamily="34" charset="0"/>
              </a:rPr>
              <a:t>2018:  Clifford Chance begins piloting a program to eliminate “utilization” as a criteria for associate evaluation </a:t>
            </a:r>
            <a:r>
              <a:rPr lang="en-US" sz="2800" dirty="0">
                <a:latin typeface="Calibri" panose="020F0502020204030204" pitchFamily="34" charset="0"/>
                <a:cs typeface="Calibri" panose="020F0502020204030204" pitchFamily="34" charset="0"/>
              </a:rPr>
              <a:t>with the goal of incentivizing teams to spend time on the firm’s “innovation strategy” and encouraging “professional development,” “diversity,” and “wellness” </a:t>
            </a:r>
          </a:p>
          <a:p>
            <a:r>
              <a:rPr lang="en-US" dirty="0" smtClean="0"/>
              <a:t>And in 2020, a major global firm is planning on eliminating law school grades in hiring in favor of criteria linked to experience and grit, such as whether the candidate has worked in a service job, learned a foreign language as an adult, plays an instrument, or studied design thinking</a:t>
            </a:r>
          </a:p>
          <a:p>
            <a:endParaRPr lang="en-US" dirty="0"/>
          </a:p>
        </p:txBody>
      </p:sp>
    </p:spTree>
    <p:extLst>
      <p:ext uri="{BB962C8B-B14F-4D97-AF65-F5344CB8AC3E}">
        <p14:creationId xmlns:p14="http://schemas.microsoft.com/office/powerpoint/2010/main" val="29817546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But Yankee Ingenuity is Working Too</a:t>
            </a:r>
            <a:endParaRPr lang="en-US" b="1" dirty="0"/>
          </a:p>
        </p:txBody>
      </p:sp>
      <p:sp>
        <p:nvSpPr>
          <p:cNvPr id="3" name="Content Placeholder 2"/>
          <p:cNvSpPr>
            <a:spLocks noGrp="1"/>
          </p:cNvSpPr>
          <p:nvPr>
            <p:ph idx="1"/>
          </p:nvPr>
        </p:nvSpPr>
        <p:spPr/>
        <p:txBody>
          <a:bodyPr/>
          <a:lstStyle/>
          <a:p>
            <a:r>
              <a:rPr lang="en-US" dirty="0" smtClean="0"/>
              <a:t>In 2017, Diversity Lab pioneered The Mansfield Rule promising that 30% of candidates for leadership positions will be minorities and women</a:t>
            </a:r>
          </a:p>
          <a:p>
            <a:pPr lvl="1"/>
            <a:r>
              <a:rPr lang="en-US" dirty="0" smtClean="0"/>
              <a:t>In two years 64 firms have signed on, producing impressive results with respect to the percentage of diverse lawyers promoted to equity partner, appointed to important leadership positions, and hired laterally</a:t>
            </a:r>
          </a:p>
          <a:p>
            <a:r>
              <a:rPr lang="en-US" dirty="0"/>
              <a:t>Institutional interventions:</a:t>
            </a:r>
          </a:p>
          <a:p>
            <a:pPr lvl="1"/>
            <a:r>
              <a:rPr lang="en-US" dirty="0"/>
              <a:t>De-biasing institutions not individuals</a:t>
            </a:r>
          </a:p>
          <a:p>
            <a:pPr lvl="2"/>
            <a:r>
              <a:rPr lang="en-US" dirty="0"/>
              <a:t>Creating institutional “nudges” that correct for unconscious </a:t>
            </a:r>
            <a:r>
              <a:rPr lang="en-US" dirty="0" smtClean="0"/>
              <a:t>bias through rigorous data collection and targeted intervention </a:t>
            </a:r>
            <a:r>
              <a:rPr lang="en-US" dirty="0"/>
              <a:t>(Paola Cecchi-Dimeglio)</a:t>
            </a:r>
          </a:p>
          <a:p>
            <a:pPr lvl="1"/>
            <a:r>
              <a:rPr lang="en-US" dirty="0"/>
              <a:t>What gets measured gets done – and gets valued</a:t>
            </a:r>
          </a:p>
          <a:p>
            <a:pPr lvl="2"/>
            <a:r>
              <a:rPr lang="en-US" dirty="0"/>
              <a:t>ABF RGLD:  Metrics, Diversity, and </a:t>
            </a:r>
            <a:r>
              <a:rPr lang="en-US" dirty="0" smtClean="0"/>
              <a:t>Law</a:t>
            </a:r>
            <a:endParaRPr lang="en-US" dirty="0"/>
          </a:p>
          <a:p>
            <a:pPr lvl="2"/>
            <a:r>
              <a:rPr lang="en-US" dirty="0"/>
              <a:t>HLS CLP:  Quality Metrics in </a:t>
            </a:r>
            <a:r>
              <a:rPr lang="en-US" dirty="0" smtClean="0"/>
              <a:t>Law</a:t>
            </a:r>
            <a:endParaRPr lang="en-US" dirty="0"/>
          </a:p>
        </p:txBody>
      </p:sp>
    </p:spTree>
    <p:extLst>
      <p:ext uri="{BB962C8B-B14F-4D97-AF65-F5344CB8AC3E}">
        <p14:creationId xmlns:p14="http://schemas.microsoft.com/office/powerpoint/2010/main" val="9939591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982"/>
            <a:ext cx="10515600" cy="773723"/>
          </a:xfrm>
        </p:spPr>
        <p:txBody>
          <a:bodyPr/>
          <a:lstStyle/>
          <a:p>
            <a:r>
              <a:rPr lang="en-US" b="1" dirty="0" smtClean="0"/>
              <a:t>LCLD at 20</a:t>
            </a:r>
            <a:endParaRPr lang="en-US" b="1" dirty="0"/>
          </a:p>
        </p:txBody>
      </p:sp>
      <p:sp>
        <p:nvSpPr>
          <p:cNvPr id="3" name="Content Placeholder 2"/>
          <p:cNvSpPr>
            <a:spLocks noGrp="1"/>
          </p:cNvSpPr>
          <p:nvPr>
            <p:ph idx="1"/>
          </p:nvPr>
        </p:nvSpPr>
        <p:spPr>
          <a:xfrm>
            <a:off x="628649" y="1097280"/>
            <a:ext cx="10946823" cy="5324302"/>
          </a:xfrm>
        </p:spPr>
        <p:txBody>
          <a:bodyPr>
            <a:normAutofit fontScale="85000" lnSpcReduction="20000"/>
          </a:bodyPr>
          <a:lstStyle/>
          <a:p>
            <a:r>
              <a:rPr lang="en-US" dirty="0" smtClean="0"/>
              <a:t>Whether these pilot projects and the renewed attention to diversity will produce real change remains to be seen</a:t>
            </a:r>
          </a:p>
          <a:p>
            <a:r>
              <a:rPr lang="en-US" dirty="0" smtClean="0"/>
              <a:t>Research suggests that one of the most important things that any organization can do to drive diversity is to put someone in charge of the effort – and hold them accountable</a:t>
            </a:r>
          </a:p>
          <a:p>
            <a:pPr lvl="1"/>
            <a:r>
              <a:rPr lang="en-US" i="1" dirty="0" smtClean="0"/>
              <a:t>See </a:t>
            </a:r>
            <a:r>
              <a:rPr lang="en-US" dirty="0" smtClean="0"/>
              <a:t>Dobbin (2017) (dedicated diversity professionals produce </a:t>
            </a:r>
            <a:r>
              <a:rPr lang="en-US" dirty="0"/>
              <a:t>increases in the number of women and minorities that range from </a:t>
            </a:r>
            <a:r>
              <a:rPr lang="en-US" dirty="0" smtClean="0"/>
              <a:t>7.5%, for </a:t>
            </a:r>
            <a:r>
              <a:rPr lang="en-US" dirty="0"/>
              <a:t>white women in companies that have diversity </a:t>
            </a:r>
            <a:r>
              <a:rPr lang="en-US" dirty="0" smtClean="0"/>
              <a:t>managers, </a:t>
            </a:r>
            <a:r>
              <a:rPr lang="en-US" dirty="0"/>
              <a:t>to 22.7% and </a:t>
            </a:r>
            <a:r>
              <a:rPr lang="en-US" dirty="0" smtClean="0"/>
              <a:t>30.2%, for </a:t>
            </a:r>
            <a:r>
              <a:rPr lang="en-US" dirty="0"/>
              <a:t>black women and Asian men respectively for companies that have diversity task forces</a:t>
            </a:r>
            <a:r>
              <a:rPr lang="en-US" dirty="0" smtClean="0"/>
              <a:t>)</a:t>
            </a:r>
            <a:endParaRPr lang="en-US" i="1" dirty="0" smtClean="0"/>
          </a:p>
          <a:p>
            <a:r>
              <a:rPr lang="en-US" dirty="0" smtClean="0"/>
              <a:t>And we know that the most important determinate of whether any change management initiative succeeds is leadership at the top</a:t>
            </a:r>
          </a:p>
          <a:p>
            <a:r>
              <a:rPr lang="en-US" dirty="0" smtClean="0"/>
              <a:t>Which is why an organization comprised of top leaders from the most important companies and law firms remains such a potent force for change</a:t>
            </a:r>
          </a:p>
          <a:p>
            <a:r>
              <a:rPr lang="en-US" dirty="0" smtClean="0"/>
              <a:t>Which is why I can’t wait to see what LCLD accomplishes in the next 10 years – and where Rick and Robert will hold the 20</a:t>
            </a:r>
            <a:r>
              <a:rPr lang="en-US" baseline="30000" dirty="0" smtClean="0"/>
              <a:t>th</a:t>
            </a:r>
            <a:r>
              <a:rPr lang="en-US" dirty="0" smtClean="0"/>
              <a:t> Gala</a:t>
            </a:r>
          </a:p>
          <a:p>
            <a:r>
              <a:rPr lang="en-US" dirty="0" smtClean="0"/>
              <a:t>I just hope I get invited back to speak!</a:t>
            </a:r>
            <a:endParaRPr lang="en-US" dirty="0"/>
          </a:p>
        </p:txBody>
      </p:sp>
    </p:spTree>
    <p:extLst>
      <p:ext uri="{BB962C8B-B14F-4D97-AF65-F5344CB8AC3E}">
        <p14:creationId xmlns:p14="http://schemas.microsoft.com/office/powerpoint/2010/main" val="5412249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746"/>
            <a:ext cx="10515600" cy="604910"/>
          </a:xfrm>
        </p:spPr>
        <p:txBody>
          <a:bodyPr>
            <a:normAutofit fontScale="90000"/>
          </a:bodyPr>
          <a:lstStyle/>
          <a:p>
            <a:r>
              <a:rPr lang="en-US" b="1" dirty="0" smtClean="0"/>
              <a:t>A Bold Move</a:t>
            </a:r>
            <a:endParaRPr lang="en-US" b="1" dirty="0"/>
          </a:p>
        </p:txBody>
      </p:sp>
      <p:sp>
        <p:nvSpPr>
          <p:cNvPr id="3" name="Content Placeholder 2"/>
          <p:cNvSpPr>
            <a:spLocks noGrp="1"/>
          </p:cNvSpPr>
          <p:nvPr>
            <p:ph idx="1"/>
          </p:nvPr>
        </p:nvSpPr>
        <p:spPr>
          <a:xfrm>
            <a:off x="628649" y="935502"/>
            <a:ext cx="10946823" cy="5662246"/>
          </a:xfrm>
        </p:spPr>
        <p:txBody>
          <a:bodyPr>
            <a:normAutofit fontScale="92500" lnSpcReduction="20000"/>
          </a:bodyPr>
          <a:lstStyle/>
          <a:p>
            <a:r>
              <a:rPr lang="en-US" dirty="0" smtClean="0"/>
              <a:t>The timing of that first event was audacious – but also auspicious</a:t>
            </a:r>
          </a:p>
          <a:p>
            <a:pPr lvl="1"/>
            <a:r>
              <a:rPr lang="en-US" dirty="0" smtClean="0"/>
              <a:t>In 2009, the legal profession was in the midst of the deepest recession in its history – where, as we later documented, law firms were actively engaged in their own version of “last hired-first fired.” </a:t>
            </a:r>
            <a:r>
              <a:rPr lang="en-US" i="1" dirty="0" smtClean="0"/>
              <a:t>See</a:t>
            </a:r>
            <a:r>
              <a:rPr lang="en-US" dirty="0" smtClean="0"/>
              <a:t> Nelson, Dinovitzer, </a:t>
            </a:r>
            <a:r>
              <a:rPr lang="en-US" dirty="0" err="1" smtClean="0"/>
              <a:t>Headworth</a:t>
            </a:r>
            <a:r>
              <a:rPr lang="en-US" dirty="0" smtClean="0"/>
              <a:t> and Wilkins, </a:t>
            </a:r>
            <a:r>
              <a:rPr lang="en-US" i="1" dirty="0"/>
              <a:t>Diversity in Practice: Race Gender and Class in Legal and Professional Careers </a:t>
            </a:r>
            <a:r>
              <a:rPr lang="en-US" dirty="0"/>
              <a:t>(Cambridge 2016</a:t>
            </a:r>
            <a:r>
              <a:rPr lang="en-US" dirty="0" smtClean="0"/>
              <a:t>) (documenting that minorities and women were more likely to be laid off during the recession and less likely to find comparable jobs)</a:t>
            </a:r>
          </a:p>
          <a:p>
            <a:pPr lvl="1"/>
            <a:r>
              <a:rPr lang="en-US" dirty="0" smtClean="0"/>
              <a:t>Yet, as Rahm Emanuel had famously said after Obama won in 2008:  “Never let a good crisis go to waste!”</a:t>
            </a:r>
          </a:p>
          <a:p>
            <a:pPr lvl="1"/>
            <a:r>
              <a:rPr lang="en-US" altLang="en-US" dirty="0"/>
              <a:t>Global competitiveness </a:t>
            </a:r>
            <a:r>
              <a:rPr lang="en-US" altLang="en-US" dirty="0" smtClean="0"/>
              <a:t>was </a:t>
            </a:r>
            <a:r>
              <a:rPr lang="en-US" altLang="en-US" dirty="0"/>
              <a:t>driving a new “partnering” model between companies and firms that </a:t>
            </a:r>
            <a:r>
              <a:rPr lang="en-US" altLang="en-US" dirty="0" smtClean="0"/>
              <a:t>was placing an increasing </a:t>
            </a:r>
            <a:r>
              <a:rPr lang="en-US" altLang="en-US" dirty="0"/>
              <a:t>premium on human capital development and retention</a:t>
            </a:r>
          </a:p>
          <a:p>
            <a:pPr lvl="1"/>
            <a:r>
              <a:rPr lang="en-US" altLang="en-US" dirty="0" smtClean="0"/>
              <a:t>The kind of client/law firm collaboration model pioneered by LCLD, as I wrote a decade earlier, was both a driver – and a potential beneficiary – of this development. </a:t>
            </a:r>
            <a:r>
              <a:rPr lang="en-US" altLang="en-US" i="1" dirty="0" smtClean="0"/>
              <a:t>See </a:t>
            </a:r>
            <a:r>
              <a:rPr lang="en-US" altLang="en-US" dirty="0" smtClean="0"/>
              <a:t>Wilkins, </a:t>
            </a:r>
            <a:r>
              <a:rPr lang="en-US" altLang="en-US" i="1" dirty="0" smtClean="0"/>
              <a:t>Do </a:t>
            </a:r>
            <a:r>
              <a:rPr lang="en-US" altLang="en-US" i="1" dirty="0"/>
              <a:t>Clients Have Ethical Obligations to Lawyers? Lessons From the Diversity Wars </a:t>
            </a:r>
            <a:r>
              <a:rPr lang="en-US" altLang="en-US" dirty="0"/>
              <a:t>(Geo. J. of Legal Ethics 1998), </a:t>
            </a:r>
          </a:p>
          <a:p>
            <a:pPr lvl="1"/>
            <a:r>
              <a:rPr lang="en-US" altLang="en-US" dirty="0"/>
              <a:t>To capture this </a:t>
            </a:r>
            <a:r>
              <a:rPr lang="en-US" altLang="en-US" dirty="0" smtClean="0"/>
              <a:t>benefit, however, </a:t>
            </a:r>
            <a:r>
              <a:rPr lang="en-US" altLang="en-US" dirty="0"/>
              <a:t>diversity efforts must be as rigorous and metric driven as other </a:t>
            </a:r>
            <a:r>
              <a:rPr lang="en-US" altLang="en-US" dirty="0" smtClean="0"/>
              <a:t>priorities</a:t>
            </a:r>
            <a:endParaRPr lang="en-US" dirty="0"/>
          </a:p>
          <a:p>
            <a:pPr lvl="1"/>
            <a:endParaRPr lang="en-US" dirty="0"/>
          </a:p>
        </p:txBody>
      </p:sp>
    </p:spTree>
    <p:extLst>
      <p:ext uri="{BB962C8B-B14F-4D97-AF65-F5344CB8AC3E}">
        <p14:creationId xmlns:p14="http://schemas.microsoft.com/office/powerpoint/2010/main" val="23395258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196948"/>
            <a:ext cx="10725151" cy="583809"/>
          </a:xfrm>
        </p:spPr>
        <p:txBody>
          <a:bodyPr>
            <a:noAutofit/>
          </a:bodyPr>
          <a:lstStyle/>
          <a:p>
            <a:r>
              <a:rPr lang="en-US" sz="3600" b="1" dirty="0" smtClean="0"/>
              <a:t>Which Would Require More than Words</a:t>
            </a:r>
            <a:endParaRPr lang="en-US" sz="3600" b="1" dirty="0"/>
          </a:p>
        </p:txBody>
      </p:sp>
      <p:sp>
        <p:nvSpPr>
          <p:cNvPr id="3" name="Content Placeholder 2"/>
          <p:cNvSpPr>
            <a:spLocks noGrp="1"/>
          </p:cNvSpPr>
          <p:nvPr>
            <p:ph idx="1"/>
          </p:nvPr>
        </p:nvSpPr>
        <p:spPr>
          <a:xfrm>
            <a:off x="628649" y="1055077"/>
            <a:ext cx="10946823" cy="5366505"/>
          </a:xfrm>
        </p:spPr>
        <p:txBody>
          <a:bodyPr>
            <a:normAutofit/>
          </a:bodyPr>
          <a:lstStyle/>
          <a:p>
            <a:r>
              <a:rPr lang="en-US" sz="2400" dirty="0" smtClean="0"/>
              <a:t>In 1988, GM’s GC Harry Pearce wrote a letter urging law firms to employ “minority lawyers at the requisite level of experience on all GM matters”</a:t>
            </a:r>
          </a:p>
          <a:p>
            <a:pPr marL="0" indent="0">
              <a:buNone/>
            </a:pPr>
            <a:endParaRPr lang="en-US" sz="2400" dirty="0" smtClean="0"/>
          </a:p>
          <a:p>
            <a:r>
              <a:rPr lang="en-US" sz="2400" dirty="0" smtClean="0"/>
              <a:t>In 1999, Charles Morgan, GC of Bell South, authored a letter eventually signed by over 350 GCs urging companies to use their purchasing power to increase diversity</a:t>
            </a:r>
          </a:p>
          <a:p>
            <a:pPr marL="0" indent="0">
              <a:buNone/>
            </a:pPr>
            <a:endParaRPr lang="en-US" sz="2400" dirty="0" smtClean="0"/>
          </a:p>
          <a:p>
            <a:r>
              <a:rPr lang="en-US" sz="2400" dirty="0" smtClean="0"/>
              <a:t>In 2004, Sara Lee’s GC Richard Palmore issued a “Call to Action” eventually signed by more than 100 leading GCs pledging to increase spending with firms that make progress on diversity – and to “end or limit” their relationship with firms that do not</a:t>
            </a:r>
          </a:p>
          <a:p>
            <a:endParaRPr lang="en-US" sz="2400" dirty="0" smtClean="0"/>
          </a:p>
          <a:p>
            <a:r>
              <a:rPr lang="en-US" sz="2400" dirty="0" smtClean="0"/>
              <a:t>And yet, notwithstanding all of these proclamations, my research underscored that diversity was still a “second order” priority for many GCs </a:t>
            </a:r>
            <a:endParaRPr lang="en-US" sz="2000" dirty="0"/>
          </a:p>
          <a:p>
            <a:endParaRPr lang="en-US" sz="2400" dirty="0"/>
          </a:p>
        </p:txBody>
      </p:sp>
    </p:spTree>
    <p:extLst>
      <p:ext uri="{BB962C8B-B14F-4D97-AF65-F5344CB8AC3E}">
        <p14:creationId xmlns:p14="http://schemas.microsoft.com/office/powerpoint/2010/main" val="35154825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ChangeArrowheads="1"/>
          </p:cNvSpPr>
          <p:nvPr/>
        </p:nvSpPr>
        <p:spPr bwMode="auto">
          <a:xfrm>
            <a:off x="3467100" y="2000250"/>
            <a:ext cx="5257800" cy="3600450"/>
          </a:xfrm>
          <a:prstGeom prst="rect">
            <a:avLst/>
          </a:prstGeom>
          <a:solidFill>
            <a:schemeClr val="bg1"/>
          </a:solidFill>
          <a:ln w="9525">
            <a:noFill/>
            <a:miter lim="800000"/>
            <a:headEnd/>
            <a:tailEnd/>
          </a:ln>
          <a:effectLst>
            <a:prstShdw prst="shdw17" dist="17961" dir="2700000">
              <a:schemeClr val="bg1">
                <a:gamma/>
                <a:shade val="60000"/>
                <a:invGamma/>
                <a:alpha val="74998"/>
              </a:schemeClr>
            </a:prstShdw>
          </a:effectLst>
        </p:spPr>
        <p:txBody>
          <a:bodyPr wrap="none" anchor="ctr"/>
          <a:lstStyle/>
          <a:p>
            <a:pPr>
              <a:defRPr/>
            </a:pPr>
            <a:endParaRPr lang="en-US" sz="1350">
              <a:latin typeface="Verdana" pitchFamily="-107" charset="0"/>
              <a:ea typeface="Arial" pitchFamily="-107" charset="0"/>
              <a:cs typeface="Arial" pitchFamily="-107" charset="0"/>
            </a:endParaRPr>
          </a:p>
        </p:txBody>
      </p:sp>
      <p:sp>
        <p:nvSpPr>
          <p:cNvPr id="82947" name="Rectangle 3"/>
          <p:cNvSpPr>
            <a:spLocks noGrp="1" noChangeArrowheads="1"/>
          </p:cNvSpPr>
          <p:nvPr>
            <p:ph type="title" idx="4294967295"/>
          </p:nvPr>
        </p:nvSpPr>
        <p:spPr>
          <a:xfrm>
            <a:off x="838200" y="126609"/>
            <a:ext cx="10515600" cy="1152916"/>
          </a:xfrm>
        </p:spPr>
        <p:txBody>
          <a:bodyPr>
            <a:normAutofit fontScale="90000"/>
          </a:bodyPr>
          <a:lstStyle/>
          <a:p>
            <a:pPr algn="ctr" eaLnBrk="1" hangingPunct="1">
              <a:defRPr/>
            </a:pPr>
            <a:r>
              <a:rPr lang="en-US" sz="3600" b="1" dirty="0" smtClean="0">
                <a:latin typeface="+mn-lt"/>
              </a:rPr>
              <a:t>What GCs Look for When They Hire for “Important” Work</a:t>
            </a:r>
            <a:r>
              <a:rPr lang="en-US" dirty="0" smtClean="0">
                <a:latin typeface="+mn-lt"/>
              </a:rPr>
              <a:t/>
            </a:r>
            <a:br>
              <a:rPr lang="en-US" dirty="0" smtClean="0">
                <a:latin typeface="+mn-lt"/>
              </a:rPr>
            </a:br>
            <a:r>
              <a:rPr lang="en-US" sz="2000" dirty="0" smtClean="0">
                <a:latin typeface="+mn-lt"/>
              </a:rPr>
              <a:t>(Wilkins and Kim:  Diversity in Practice, 2016)</a:t>
            </a:r>
            <a:endParaRPr lang="en-US" sz="2000" dirty="0">
              <a:latin typeface="+mn-lt"/>
            </a:endParaRPr>
          </a:p>
        </p:txBody>
      </p:sp>
      <p:pic>
        <p:nvPicPr>
          <p:cNvPr id="829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5218" y="1430586"/>
            <a:ext cx="7825127" cy="5232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72541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2946"/>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nodeType="afterEffect">
                                  <p:stCondLst>
                                    <p:cond delay="0"/>
                                  </p:stCondLst>
                                  <p:childTnLst>
                                    <p:set>
                                      <p:cBhvr>
                                        <p:cTn id="9" dur="1" fill="hold">
                                          <p:stCondLst>
                                            <p:cond delay="499"/>
                                          </p:stCondLst>
                                        </p:cTn>
                                        <p:tgtEl>
                                          <p:spTgt spid="82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260" y="259618"/>
            <a:ext cx="10515600" cy="816561"/>
          </a:xfrm>
        </p:spPr>
        <p:txBody>
          <a:bodyPr>
            <a:normAutofit fontScale="90000"/>
          </a:bodyPr>
          <a:lstStyle/>
          <a:p>
            <a:r>
              <a:rPr lang="en-US" b="1" dirty="0" smtClean="0"/>
              <a:t>LCLD Has Helped to Change this Perception – and to Push the Reality as Well</a:t>
            </a:r>
            <a:endParaRPr lang="en-US" b="1" dirty="0"/>
          </a:p>
        </p:txBody>
      </p:sp>
      <p:sp>
        <p:nvSpPr>
          <p:cNvPr id="3" name="Content Placeholder 2"/>
          <p:cNvSpPr>
            <a:spLocks noGrp="1"/>
          </p:cNvSpPr>
          <p:nvPr>
            <p:ph idx="1"/>
          </p:nvPr>
        </p:nvSpPr>
        <p:spPr>
          <a:xfrm>
            <a:off x="622588" y="1387598"/>
            <a:ext cx="10946823" cy="5282418"/>
          </a:xfrm>
        </p:spPr>
        <p:txBody>
          <a:bodyPr>
            <a:normAutofit fontScale="92500" lnSpcReduction="20000"/>
          </a:bodyPr>
          <a:lstStyle/>
          <a:p>
            <a:r>
              <a:rPr lang="en-US" dirty="0" smtClean="0"/>
              <a:t>In 10 years, LCLD has grown to over 300 GCs and MPs </a:t>
            </a:r>
          </a:p>
          <a:p>
            <a:r>
              <a:rPr lang="en-US" dirty="0" smtClean="0"/>
              <a:t>Through its incredibly gifted professional staff and cadre of committed volunteers, LCLD has created incredible programs that have both raised the visibility of diversity issues – and more importantly of talented women and minorities throughout the profession, including:</a:t>
            </a:r>
          </a:p>
          <a:p>
            <a:pPr lvl="1"/>
            <a:r>
              <a:rPr lang="en-US" b="1" dirty="0" smtClean="0"/>
              <a:t>LCLD Fellows Program</a:t>
            </a:r>
            <a:r>
              <a:rPr lang="en-US" dirty="0" smtClean="0"/>
              <a:t>, which is indeed producing “</a:t>
            </a:r>
            <a:r>
              <a:rPr lang="en-US" dirty="0"/>
              <a:t>a generation of attorneys with strong leadership and relationship skills who are committed to fostering diversity </a:t>
            </a:r>
            <a:r>
              <a:rPr lang="en-US" dirty="0" smtClean="0"/>
              <a:t>“</a:t>
            </a:r>
          </a:p>
          <a:p>
            <a:pPr lvl="1"/>
            <a:r>
              <a:rPr lang="en-US" b="1" dirty="0" smtClean="0"/>
              <a:t>LCLD Pathfinders </a:t>
            </a:r>
            <a:r>
              <a:rPr lang="en-US" b="1" dirty="0" smtClean="0"/>
              <a:t>Program</a:t>
            </a:r>
            <a:r>
              <a:rPr lang="en-US" dirty="0" smtClean="0"/>
              <a:t>, providing diverse attorneys with critical professional networks, leadership skills, and career strategies at the pivotal early stage in their career when so many leave law firms for other opportunities</a:t>
            </a:r>
          </a:p>
          <a:p>
            <a:pPr lvl="1"/>
            <a:r>
              <a:rPr lang="en-US" b="1" dirty="0" smtClean="0"/>
              <a:t>LCLD 1L Scholars </a:t>
            </a:r>
            <a:r>
              <a:rPr lang="en-US" b="1" dirty="0" smtClean="0"/>
              <a:t>and </a:t>
            </a:r>
            <a:r>
              <a:rPr lang="en-US" b="1" dirty="0" smtClean="0"/>
              <a:t>Success in Law </a:t>
            </a:r>
            <a:r>
              <a:rPr lang="en-US" b="1" dirty="0" smtClean="0"/>
              <a:t>School Mentoring </a:t>
            </a:r>
            <a:r>
              <a:rPr lang="en-US" b="1" dirty="0" smtClean="0"/>
              <a:t>programs</a:t>
            </a:r>
            <a:r>
              <a:rPr lang="en-US" dirty="0" smtClean="0"/>
              <a:t>, designed to increase the pipeline of talented women and minorities entering the profession</a:t>
            </a:r>
          </a:p>
          <a:p>
            <a:pPr lvl="1"/>
            <a:r>
              <a:rPr lang="en-US" b="1" dirty="0" smtClean="0"/>
              <a:t>What’s Working</a:t>
            </a:r>
            <a:r>
              <a:rPr lang="en-US" dirty="0" smtClean="0"/>
              <a:t>, information service highlighting member initiatives and best practices</a:t>
            </a:r>
          </a:p>
          <a:p>
            <a:r>
              <a:rPr lang="en-US" dirty="0" smtClean="0"/>
              <a:t>I have witnessed the value of these programs and the dedication of those who participate in them at the </a:t>
            </a:r>
            <a:r>
              <a:rPr lang="en-US" b="1" dirty="0" smtClean="0"/>
              <a:t>LCLD Annual </a:t>
            </a:r>
            <a:r>
              <a:rPr lang="en-US" b="1" dirty="0" smtClean="0"/>
              <a:t>Leadership Summit </a:t>
            </a:r>
            <a:r>
              <a:rPr lang="en-US" dirty="0" smtClean="0"/>
              <a:t>we host at HLS</a:t>
            </a:r>
          </a:p>
          <a:p>
            <a:endParaRPr lang="en-US" dirty="0" smtClean="0"/>
          </a:p>
          <a:p>
            <a:endParaRPr lang="en-US" dirty="0"/>
          </a:p>
        </p:txBody>
      </p:sp>
    </p:spTree>
    <p:extLst>
      <p:ext uri="{BB962C8B-B14F-4D97-AF65-F5344CB8AC3E}">
        <p14:creationId xmlns:p14="http://schemas.microsoft.com/office/powerpoint/2010/main" val="8412699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407"/>
            <a:ext cx="10515600" cy="829994"/>
          </a:xfrm>
        </p:spPr>
        <p:txBody>
          <a:bodyPr>
            <a:normAutofit/>
          </a:bodyPr>
          <a:lstStyle/>
          <a:p>
            <a:r>
              <a:rPr lang="en-US" b="1" dirty="0" smtClean="0"/>
              <a:t>And it’s Not Just LCLD</a:t>
            </a:r>
            <a:endParaRPr lang="en-US" b="1" dirty="0"/>
          </a:p>
        </p:txBody>
      </p:sp>
      <p:sp>
        <p:nvSpPr>
          <p:cNvPr id="3" name="Content Placeholder 2"/>
          <p:cNvSpPr>
            <a:spLocks noGrp="1"/>
          </p:cNvSpPr>
          <p:nvPr>
            <p:ph idx="1"/>
          </p:nvPr>
        </p:nvSpPr>
        <p:spPr>
          <a:xfrm>
            <a:off x="628649" y="914401"/>
            <a:ext cx="10946823" cy="5507181"/>
          </a:xfrm>
        </p:spPr>
        <p:txBody>
          <a:bodyPr>
            <a:normAutofit lnSpcReduction="10000"/>
          </a:bodyPr>
          <a:lstStyle/>
          <a:p>
            <a:r>
              <a:rPr lang="en-US" dirty="0" smtClean="0"/>
              <a:t>Feb 2017:  HP GC Kim Rivera tells law firms to “meet diversity goals or forfeit up to </a:t>
            </a:r>
            <a:r>
              <a:rPr lang="en-US" dirty="0"/>
              <a:t>1</a:t>
            </a:r>
            <a:r>
              <a:rPr lang="en-US" dirty="0" smtClean="0"/>
              <a:t>0% fees”</a:t>
            </a:r>
          </a:p>
          <a:p>
            <a:r>
              <a:rPr lang="en-US" dirty="0" smtClean="0"/>
              <a:t>Jan 2019:  170 GCs signed a letter promising that “we as a group will direct </a:t>
            </a:r>
            <a:r>
              <a:rPr lang="en-US" dirty="0"/>
              <a:t>our substantial outside counsel spend to those law firms that manifest results with respect to diversity and </a:t>
            </a:r>
            <a:r>
              <a:rPr lang="en-US" dirty="0" smtClean="0"/>
              <a:t>inclusion”</a:t>
            </a:r>
          </a:p>
          <a:p>
            <a:r>
              <a:rPr lang="en-US" dirty="0" smtClean="0"/>
              <a:t>Feb 2019:  </a:t>
            </a:r>
            <a:r>
              <a:rPr lang="en-US" dirty="0" err="1" smtClean="0"/>
              <a:t>AdvanceLaw</a:t>
            </a:r>
            <a:r>
              <a:rPr lang="en-US" dirty="0" smtClean="0"/>
              <a:t>, a network of 250 GCs that share performance data on star lawyers, launched a diversity mentoring program to “build relationships between rising diverse law firm associates and chief legal officers and other senior in-house lawyers”</a:t>
            </a:r>
          </a:p>
          <a:p>
            <a:r>
              <a:rPr lang="en-US" dirty="0" smtClean="0"/>
              <a:t>Sept 2019:  Diversity Lab, along with 25 GCs, 5 law firms, and dozens of other industry thought leaders launched The Move the Needle Project, promising to invest $5M to “test innovative initiatives to create a more diverse and inclusive legal profession”</a:t>
            </a:r>
            <a:endParaRPr lang="en-US" dirty="0"/>
          </a:p>
        </p:txBody>
      </p:sp>
    </p:spTree>
    <p:extLst>
      <p:ext uri="{BB962C8B-B14F-4D97-AF65-F5344CB8AC3E}">
        <p14:creationId xmlns:p14="http://schemas.microsoft.com/office/powerpoint/2010/main" val="40653373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222" y="186739"/>
            <a:ext cx="10947556" cy="921434"/>
          </a:xfrm>
        </p:spPr>
        <p:txBody>
          <a:bodyPr>
            <a:noAutofit/>
          </a:bodyPr>
          <a:lstStyle/>
          <a:p>
            <a:r>
              <a:rPr lang="en-US" sz="3500" b="1" dirty="0" smtClean="0"/>
              <a:t>Backed by Empirical Evidence on “Why Diversity Works”</a:t>
            </a:r>
            <a:endParaRPr lang="en-US" sz="3500" b="1" dirty="0"/>
          </a:p>
        </p:txBody>
      </p:sp>
      <p:sp>
        <p:nvSpPr>
          <p:cNvPr id="3" name="Content Placeholder 2"/>
          <p:cNvSpPr>
            <a:spLocks noGrp="1"/>
          </p:cNvSpPr>
          <p:nvPr>
            <p:ph idx="1"/>
          </p:nvPr>
        </p:nvSpPr>
        <p:spPr>
          <a:xfrm>
            <a:off x="628649" y="1153551"/>
            <a:ext cx="10946823" cy="5268031"/>
          </a:xfrm>
        </p:spPr>
        <p:txBody>
          <a:bodyPr>
            <a:normAutofit fontScale="92500" lnSpcReduction="20000"/>
          </a:bodyPr>
          <a:lstStyle/>
          <a:p>
            <a:pPr>
              <a:lnSpc>
                <a:spcPct val="120000"/>
              </a:lnSpc>
            </a:pPr>
            <a:r>
              <a:rPr lang="en-US" dirty="0" smtClean="0"/>
              <a:t>As the optimistic title of McKinsey’s 2015 Report underscores: “new research makes it clear that companies with more diverse workforces perform better financially”</a:t>
            </a:r>
          </a:p>
          <a:p>
            <a:pPr lvl="1">
              <a:lnSpc>
                <a:spcPct val="120000"/>
              </a:lnSpc>
            </a:pPr>
            <a:r>
              <a:rPr lang="en-US" dirty="0" smtClean="0"/>
              <a:t>In 2018, McKinsey claimed in “Delivering Through Diversity” that since its first Report, “we have seen a growing awareness of the business case for inclusion and diversity”</a:t>
            </a:r>
          </a:p>
          <a:p>
            <a:pPr>
              <a:lnSpc>
                <a:spcPct val="120000"/>
              </a:lnSpc>
            </a:pPr>
            <a:r>
              <a:rPr lang="en-US" dirty="0" smtClean="0"/>
              <a:t>There is similar evidence specifically about the legal profession</a:t>
            </a:r>
          </a:p>
          <a:p>
            <a:pPr lvl="1">
              <a:lnSpc>
                <a:spcPct val="120000"/>
              </a:lnSpc>
            </a:pPr>
            <a:r>
              <a:rPr lang="en-US" dirty="0" smtClean="0"/>
              <a:t>In 2016, </a:t>
            </a:r>
            <a:r>
              <a:rPr lang="en-US" dirty="0" err="1" smtClean="0"/>
              <a:t>Acritas</a:t>
            </a:r>
            <a:r>
              <a:rPr lang="en-US" dirty="0" smtClean="0"/>
              <a:t> issued a Diversity Report subtitled “Statistical Proof that Having a Diverse Team Leads to Better Performance”</a:t>
            </a:r>
          </a:p>
          <a:p>
            <a:pPr lvl="1">
              <a:lnSpc>
                <a:spcPct val="120000"/>
              </a:lnSpc>
            </a:pPr>
            <a:r>
              <a:rPr lang="en-US" dirty="0" smtClean="0"/>
              <a:t>Based on research on over 1700 companies, </a:t>
            </a:r>
            <a:r>
              <a:rPr lang="en-US" dirty="0" err="1" smtClean="0"/>
              <a:t>Acritas</a:t>
            </a:r>
            <a:r>
              <a:rPr lang="en-US" dirty="0" smtClean="0"/>
              <a:t> concluded that GCs who work with “very diverse</a:t>
            </a:r>
            <a:r>
              <a:rPr lang="en-US" dirty="0"/>
              <a:t>” teams vs. teams that are “not diverse” have significantly better </a:t>
            </a:r>
            <a:r>
              <a:rPr lang="en-US" dirty="0" smtClean="0"/>
              <a:t>experiences, and are therefore: 3X </a:t>
            </a:r>
            <a:r>
              <a:rPr lang="en-US" dirty="0"/>
              <a:t>more likely to promote the firm to </a:t>
            </a:r>
            <a:r>
              <a:rPr lang="en-US" dirty="0" smtClean="0"/>
              <a:t>others; 1.5X </a:t>
            </a:r>
            <a:r>
              <a:rPr lang="en-US" dirty="0"/>
              <a:t>more likely to give the team a perfect 10 of 10 for </a:t>
            </a:r>
            <a:r>
              <a:rPr lang="en-US" dirty="0" smtClean="0"/>
              <a:t>performance; give 25</a:t>
            </a:r>
            <a:r>
              <a:rPr lang="en-US" dirty="0"/>
              <a:t>% greater “share of wallet” over </a:t>
            </a:r>
            <a:r>
              <a:rPr lang="en-US" dirty="0" smtClean="0"/>
              <a:t>time</a:t>
            </a:r>
          </a:p>
        </p:txBody>
      </p:sp>
    </p:spTree>
    <p:extLst>
      <p:ext uri="{BB962C8B-B14F-4D97-AF65-F5344CB8AC3E}">
        <p14:creationId xmlns:p14="http://schemas.microsoft.com/office/powerpoint/2010/main" val="42547295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t>
            </a:r>
            <a:r>
              <a:rPr lang="en-US" b="1" dirty="0" smtClean="0"/>
              <a:t>he World is Changing Too</a:t>
            </a:r>
            <a:endParaRPr lang="en-US" b="1" dirty="0"/>
          </a:p>
        </p:txBody>
      </p:sp>
      <p:sp>
        <p:nvSpPr>
          <p:cNvPr id="3" name="Content Placeholder 2"/>
          <p:cNvSpPr>
            <a:spLocks noGrp="1"/>
          </p:cNvSpPr>
          <p:nvPr>
            <p:ph idx="1"/>
          </p:nvPr>
        </p:nvSpPr>
        <p:spPr/>
        <p:txBody>
          <a:bodyPr>
            <a:noAutofit/>
          </a:bodyPr>
          <a:lstStyle/>
          <a:p>
            <a:pPr>
              <a:lnSpc>
                <a:spcPct val="120000"/>
              </a:lnSpc>
            </a:pPr>
            <a:r>
              <a:rPr lang="en-US" sz="1800" dirty="0" smtClean="0"/>
              <a:t>The baseline: The “good old days”:</a:t>
            </a:r>
          </a:p>
          <a:p>
            <a:pPr lvl="1">
              <a:lnSpc>
                <a:spcPct val="120000"/>
              </a:lnSpc>
            </a:pPr>
            <a:r>
              <a:rPr lang="en-US" sz="1800" dirty="0"/>
              <a:t>Wall Street law firms recruits men who are “Nordic, have pleasing personalities and ‘clean cut’ appearances, are graduates of the ‘right’ schools, have the ‘right’ social background and experience in the affairs of the world, and are endowed with tremendous stamina.”  (Erwin </a:t>
            </a:r>
            <a:r>
              <a:rPr lang="en-US" sz="1800" dirty="0" err="1"/>
              <a:t>Smigel</a:t>
            </a:r>
            <a:r>
              <a:rPr lang="en-US" sz="1800" dirty="0"/>
              <a:t>, </a:t>
            </a:r>
            <a:r>
              <a:rPr lang="en-US" sz="1800" i="1" dirty="0"/>
              <a:t>The Wall Street Lawyer</a:t>
            </a:r>
            <a:r>
              <a:rPr lang="en-US" sz="1800" dirty="0"/>
              <a:t>, 1969</a:t>
            </a:r>
            <a:r>
              <a:rPr lang="en-US" sz="1800" dirty="0" smtClean="0"/>
              <a:t>)</a:t>
            </a:r>
          </a:p>
          <a:p>
            <a:pPr>
              <a:lnSpc>
                <a:spcPct val="120000"/>
              </a:lnSpc>
            </a:pPr>
            <a:r>
              <a:rPr lang="en-US" sz="1800" dirty="0" smtClean="0"/>
              <a:t>Today, there are not enough clean cut Nordic guys to go around!</a:t>
            </a:r>
          </a:p>
          <a:p>
            <a:pPr lvl="1">
              <a:lnSpc>
                <a:spcPct val="120000"/>
              </a:lnSpc>
            </a:pPr>
            <a:r>
              <a:rPr lang="en-US" sz="1800" dirty="0" smtClean="0"/>
              <a:t>More than 50% law students are female – more outside of the U.S.</a:t>
            </a:r>
          </a:p>
          <a:p>
            <a:pPr lvl="1">
              <a:lnSpc>
                <a:spcPct val="120000"/>
              </a:lnSpc>
            </a:pPr>
            <a:r>
              <a:rPr lang="en-US" sz="1800" dirty="0" smtClean="0"/>
              <a:t>20% of students are people of color – more diversity when one considers other forms of diversity, including LGBTQ and people with disabilities</a:t>
            </a:r>
          </a:p>
          <a:p>
            <a:pPr>
              <a:lnSpc>
                <a:spcPct val="120000"/>
              </a:lnSpc>
            </a:pPr>
            <a:r>
              <a:rPr lang="en-US" sz="1800" dirty="0" smtClean="0"/>
              <a:t>Indeed, the U.S., will be a “majority minority” country by 2045</a:t>
            </a:r>
          </a:p>
          <a:p>
            <a:pPr>
              <a:lnSpc>
                <a:spcPct val="120000"/>
              </a:lnSpc>
            </a:pPr>
            <a:r>
              <a:rPr lang="en-US" sz="1800" dirty="0" smtClean="0"/>
              <a:t>And both companies and law firms increasingly operate in a global environment, requiring globally qualified workers from a variety of disciplines to collaborate effectively to produce value</a:t>
            </a:r>
          </a:p>
          <a:p>
            <a:pPr lvl="1">
              <a:lnSpc>
                <a:spcPct val="120000"/>
              </a:lnSpc>
            </a:pPr>
            <a:r>
              <a:rPr lang="en-US" sz="1800" dirty="0" smtClean="0"/>
              <a:t>Yet lawyers still divide the world into “U.S.” and “foreign” offices, “law firms” and “alternative providers,” and worst of all “lawyers” and “non-lawyers”!</a:t>
            </a:r>
          </a:p>
        </p:txBody>
      </p:sp>
    </p:spTree>
    <p:extLst>
      <p:ext uri="{BB962C8B-B14F-4D97-AF65-F5344CB8AC3E}">
        <p14:creationId xmlns:p14="http://schemas.microsoft.com/office/powerpoint/2010/main" val="28898261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7871</TotalTime>
  <Words>3719</Words>
  <Application>Microsoft Macintosh PowerPoint</Application>
  <PresentationFormat>Custom</PresentationFormat>
  <Paragraphs>176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Lessons From the Action After the Call for Renewing the Call to Action</vt:lpstr>
      <vt:lpstr>Has it Really Been Ten Years?</vt:lpstr>
      <vt:lpstr>A Bold Move</vt:lpstr>
      <vt:lpstr>Which Would Require More than Words</vt:lpstr>
      <vt:lpstr>What GCs Look for When They Hire for “Important” Work (Wilkins and Kim:  Diversity in Practice, 2016)</vt:lpstr>
      <vt:lpstr>LCLD Has Helped to Change this Perception – and to Push the Reality as Well</vt:lpstr>
      <vt:lpstr>And it’s Not Just LCLD</vt:lpstr>
      <vt:lpstr>Backed by Empirical Evidence on “Why Diversity Works”</vt:lpstr>
      <vt:lpstr>The World is Changing Too</vt:lpstr>
      <vt:lpstr>And Yet, the More Things Change…</vt:lpstr>
      <vt:lpstr>Nor is the Legal Profession Unique</vt:lpstr>
      <vt:lpstr>And Changes in Law Firms and Legal Departments are Likely to Exacerbate these Problems</vt:lpstr>
      <vt:lpstr>As are Changes in Who is Going to Law School</vt:lpstr>
      <vt:lpstr>Current Job,  Initially Private by Gender</vt:lpstr>
      <vt:lpstr>Gender and Leadership</vt:lpstr>
      <vt:lpstr>And While They Put Up with Disadvantage, They Wouldn’t Recommend it to Others</vt:lpstr>
      <vt:lpstr>And the Population of Law School Graduates is About to Get Even More Complex</vt:lpstr>
      <vt:lpstr>And the Changes in the Legal Profession in the Coming Years will be Even More Momentous than in 2009 </vt:lpstr>
      <vt:lpstr>The New Normal for Lawyers</vt:lpstr>
      <vt:lpstr>But Legal Services Will Not – and Should Not – Be  Completely Disrupted</vt:lpstr>
      <vt:lpstr>A Tale of Two Futures</vt:lpstr>
      <vt:lpstr>A Few Points of Light From Across the Pond</vt:lpstr>
      <vt:lpstr>But Yankee Ingenuity is Working Too</vt:lpstr>
      <vt:lpstr>LCLD at 20</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Operationalizing Diversity and Inclusion</dc:title>
  <dc:creator>Fong, Bryon</dc:creator>
  <cp:lastModifiedBy>Caitlin Puffenberger</cp:lastModifiedBy>
  <cp:revision>158</cp:revision>
  <dcterms:created xsi:type="dcterms:W3CDTF">2019-03-19T15:47:20Z</dcterms:created>
  <dcterms:modified xsi:type="dcterms:W3CDTF">2019-09-30T15:02:32Z</dcterms:modified>
</cp:coreProperties>
</file>